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handoutMasterIdLst>
    <p:handoutMasterId r:id="rId10"/>
  </p:handoutMasterIdLst>
  <p:sldIdLst>
    <p:sldId id="469" r:id="rId2"/>
    <p:sldId id="478" r:id="rId3"/>
    <p:sldId id="477" r:id="rId4"/>
    <p:sldId id="480" r:id="rId5"/>
    <p:sldId id="479" r:id="rId6"/>
    <p:sldId id="481" r:id="rId7"/>
    <p:sldId id="482" r:id="rId8"/>
  </p:sldIdLst>
  <p:sldSz cx="9144000" cy="6858000" type="screen4x3"/>
  <p:notesSz cx="7099300" cy="10234613"/>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Li" initials="CL" lastIdx="2" clrIdx="0">
    <p:extLst>
      <p:ext uri="{19B8F6BF-5375-455C-9EA6-DF929625EA0E}">
        <p15:presenceInfo xmlns:p15="http://schemas.microsoft.com/office/powerpoint/2012/main" userId="Chris L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822" autoAdjust="0"/>
    <p:restoredTop sz="91353" autoAdjust="0"/>
  </p:normalViewPr>
  <p:slideViewPr>
    <p:cSldViewPr snapToGrid="0">
      <p:cViewPr varScale="1">
        <p:scale>
          <a:sx n="73" d="100"/>
          <a:sy n="73" d="100"/>
        </p:scale>
        <p:origin x="1300" y="44"/>
      </p:cViewPr>
      <p:guideLst>
        <p:guide orient="horz" pos="2160"/>
        <p:guide pos="2880"/>
      </p:guideLst>
    </p:cSldViewPr>
  </p:slideViewPr>
  <p:notesTextViewPr>
    <p:cViewPr>
      <p:scale>
        <a:sx n="1" d="1"/>
        <a:sy n="1" d="1"/>
      </p:scale>
      <p:origin x="0" y="0"/>
    </p:cViewPr>
  </p:notesTextViewPr>
  <p:notesViewPr>
    <p:cSldViewPr snapToGrid="0">
      <p:cViewPr varScale="1">
        <p:scale>
          <a:sx n="58" d="100"/>
          <a:sy n="58" d="100"/>
        </p:scale>
        <p:origin x="326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AE05DE41-ED7D-B947-9FDA-B761125927FB}" type="doc">
      <dgm:prSet loTypeId="urn:microsoft.com/office/officeart/2005/8/layout/cycle3#1" loCatId="" qsTypeId="urn:microsoft.com/office/officeart/2005/8/quickstyle/simple4#2" qsCatId="simple" csTypeId="urn:microsoft.com/office/officeart/2005/8/colors/accent1_2#2" csCatId="accent1" phldr="1"/>
      <dgm:spPr/>
      <dgm:t>
        <a:bodyPr/>
        <a:lstStyle/>
        <a:p>
          <a:endParaRPr lang="en-US"/>
        </a:p>
      </dgm:t>
    </dgm:pt>
    <dgm:pt modelId="{D4CFCD30-4924-1747-867E-41E8898BFAB8}">
      <dgm:prSet custT="1"/>
      <dgm:spPr>
        <a:solidFill>
          <a:srgbClr val="CCFFCC">
            <a:alpha val="90000"/>
          </a:srgbClr>
        </a:solidFill>
        <a:ln>
          <a:solidFill>
            <a:schemeClr val="bg1"/>
          </a:solidFill>
        </a:ln>
      </dgm:spPr>
      <dgm:t>
        <a:bodyPr/>
        <a:lstStyle/>
        <a:p>
          <a:pPr rtl="0"/>
          <a:r>
            <a:rPr lang="zh-CN" altLang="en-US" sz="1400" dirty="0">
              <a:solidFill>
                <a:schemeClr val="tx1"/>
              </a:solidFill>
            </a:rPr>
            <a:t>系统设计</a:t>
          </a:r>
        </a:p>
      </dgm:t>
    </dgm:pt>
    <dgm:pt modelId="{D1EBCA8B-BFD0-524D-BF61-1B158829D3C3}" type="parTrans" cxnId="{C9C9FD85-73E1-BA45-B7B8-E9F65E4890B8}">
      <dgm:prSet/>
      <dgm:spPr/>
      <dgm:t>
        <a:bodyPr/>
        <a:lstStyle/>
        <a:p>
          <a:endParaRPr lang="en-US"/>
        </a:p>
      </dgm:t>
    </dgm:pt>
    <dgm:pt modelId="{CC7B8C0C-1135-A040-8F5F-8E64F0A9E41B}" type="sibTrans" cxnId="{C9C9FD85-73E1-BA45-B7B8-E9F65E4890B8}">
      <dgm:prSet/>
      <dgm:spPr/>
      <dgm:t>
        <a:bodyPr/>
        <a:lstStyle/>
        <a:p>
          <a:endParaRPr lang="en-US"/>
        </a:p>
      </dgm:t>
    </dgm:pt>
    <dgm:pt modelId="{9EB3F08C-5427-5E42-810D-2B2772CF3407}">
      <dgm:prSet custT="1"/>
      <dgm:spPr>
        <a:solidFill>
          <a:srgbClr val="CCFFCC">
            <a:alpha val="90000"/>
          </a:srgbClr>
        </a:solidFill>
      </dgm:spPr>
      <dgm:t>
        <a:bodyPr/>
        <a:lstStyle/>
        <a:p>
          <a:pPr rtl="0"/>
          <a:r>
            <a:rPr lang="zh-CN" altLang="en-US" sz="1400" dirty="0">
              <a:solidFill>
                <a:schemeClr val="tx1"/>
              </a:solidFill>
            </a:rPr>
            <a:t>膜材</a:t>
          </a:r>
        </a:p>
      </dgm:t>
    </dgm:pt>
    <dgm:pt modelId="{74EC8D58-98DB-A044-B4B5-33D8A7B1F5E9}" type="parTrans" cxnId="{7D298F99-B100-FA45-B83C-ACA8257D8659}">
      <dgm:prSet/>
      <dgm:spPr/>
      <dgm:t>
        <a:bodyPr/>
        <a:lstStyle/>
        <a:p>
          <a:endParaRPr lang="en-US"/>
        </a:p>
      </dgm:t>
    </dgm:pt>
    <dgm:pt modelId="{2622DF35-FFCD-0D48-8475-20B4DA28BE03}" type="sibTrans" cxnId="{7D298F99-B100-FA45-B83C-ACA8257D8659}">
      <dgm:prSet/>
      <dgm:spPr/>
      <dgm:t>
        <a:bodyPr/>
        <a:lstStyle/>
        <a:p>
          <a:endParaRPr lang="en-US"/>
        </a:p>
      </dgm:t>
    </dgm:pt>
    <dgm:pt modelId="{A926E84B-B03C-044C-85F8-B74D27A0B6BC}">
      <dgm:prSet custT="1"/>
      <dgm:spPr>
        <a:solidFill>
          <a:srgbClr val="CCFFCC">
            <a:alpha val="90000"/>
          </a:srgbClr>
        </a:solidFill>
      </dgm:spPr>
      <dgm:t>
        <a:bodyPr/>
        <a:lstStyle/>
        <a:p>
          <a:pPr rtl="0"/>
          <a:r>
            <a:rPr lang="zh-CN" altLang="en-US" sz="1400" dirty="0">
              <a:solidFill>
                <a:schemeClr val="tx1"/>
              </a:solidFill>
            </a:rPr>
            <a:t>定制的整套机械系统</a:t>
          </a:r>
        </a:p>
      </dgm:t>
    </dgm:pt>
    <dgm:pt modelId="{65C2F300-6DAC-4C44-A082-1AFB2074CB25}" type="parTrans" cxnId="{2FFED712-C785-6F42-A5EB-046BB16F411D}">
      <dgm:prSet/>
      <dgm:spPr/>
      <dgm:t>
        <a:bodyPr/>
        <a:lstStyle/>
        <a:p>
          <a:endParaRPr lang="en-US"/>
        </a:p>
      </dgm:t>
    </dgm:pt>
    <dgm:pt modelId="{ABFACF5A-B5C7-414B-AC7F-7B4B44EE179B}" type="sibTrans" cxnId="{2FFED712-C785-6F42-A5EB-046BB16F411D}">
      <dgm:prSet/>
      <dgm:spPr/>
      <dgm:t>
        <a:bodyPr/>
        <a:lstStyle/>
        <a:p>
          <a:endParaRPr lang="en-US"/>
        </a:p>
      </dgm:t>
    </dgm:pt>
    <dgm:pt modelId="{CC7105C9-9C3E-954D-B6D4-931E6CE534AA}">
      <dgm:prSet custT="1"/>
      <dgm:spPr>
        <a:solidFill>
          <a:srgbClr val="CCFFCC">
            <a:alpha val="90000"/>
          </a:srgbClr>
        </a:solidFill>
      </dgm:spPr>
      <dgm:t>
        <a:bodyPr/>
        <a:lstStyle/>
        <a:p>
          <a:pPr rtl="0"/>
          <a:r>
            <a:rPr lang="zh-CN" altLang="en-US" sz="1400" dirty="0">
              <a:solidFill>
                <a:schemeClr val="tx1"/>
              </a:solidFill>
            </a:rPr>
            <a:t>智能控制系统</a:t>
          </a:r>
        </a:p>
      </dgm:t>
    </dgm:pt>
    <dgm:pt modelId="{0D453B68-0E64-024F-9F78-A7156774A0E9}" type="parTrans" cxnId="{8731143D-7781-434E-A65C-91448FD83E48}">
      <dgm:prSet/>
      <dgm:spPr/>
      <dgm:t>
        <a:bodyPr/>
        <a:lstStyle/>
        <a:p>
          <a:endParaRPr lang="en-US"/>
        </a:p>
      </dgm:t>
    </dgm:pt>
    <dgm:pt modelId="{78B08096-023D-9A4E-966A-DFEE11CF35F3}" type="sibTrans" cxnId="{8731143D-7781-434E-A65C-91448FD83E48}">
      <dgm:prSet/>
      <dgm:spPr/>
      <dgm:t>
        <a:bodyPr/>
        <a:lstStyle/>
        <a:p>
          <a:endParaRPr lang="en-US"/>
        </a:p>
      </dgm:t>
    </dgm:pt>
    <dgm:pt modelId="{F1A8364A-EE89-174D-BE13-FE5E343E2017}">
      <dgm:prSet custT="1"/>
      <dgm:spPr>
        <a:solidFill>
          <a:srgbClr val="CCFFCC">
            <a:alpha val="90000"/>
          </a:srgbClr>
        </a:solidFill>
      </dgm:spPr>
      <dgm:t>
        <a:bodyPr/>
        <a:lstStyle/>
        <a:p>
          <a:pPr rtl="0"/>
          <a:r>
            <a:rPr lang="zh-CN" altLang="en-US" sz="1400" dirty="0">
              <a:solidFill>
                <a:schemeClr val="tx1"/>
              </a:solidFill>
            </a:rPr>
            <a:t>新风系统</a:t>
          </a:r>
        </a:p>
      </dgm:t>
    </dgm:pt>
    <dgm:pt modelId="{0880238F-7D74-784E-825D-8C4EBD95E0BB}" type="parTrans" cxnId="{B4111D29-27CD-1B49-9C53-465B0A059BBB}">
      <dgm:prSet/>
      <dgm:spPr/>
      <dgm:t>
        <a:bodyPr/>
        <a:lstStyle/>
        <a:p>
          <a:endParaRPr lang="en-US"/>
        </a:p>
      </dgm:t>
    </dgm:pt>
    <dgm:pt modelId="{E565D9D0-6B62-D340-94ED-E4A633BCFE12}" type="sibTrans" cxnId="{B4111D29-27CD-1B49-9C53-465B0A059BBB}">
      <dgm:prSet/>
      <dgm:spPr/>
      <dgm:t>
        <a:bodyPr/>
        <a:lstStyle/>
        <a:p>
          <a:endParaRPr lang="en-US"/>
        </a:p>
      </dgm:t>
    </dgm:pt>
    <dgm:pt modelId="{6E914617-65D0-5C45-8F21-0A0DA50AE0E2}">
      <dgm:prSet custT="1"/>
      <dgm:spPr>
        <a:solidFill>
          <a:srgbClr val="CCFFCC">
            <a:alpha val="90000"/>
          </a:srgbClr>
        </a:solidFill>
      </dgm:spPr>
      <dgm:t>
        <a:bodyPr/>
        <a:lstStyle/>
        <a:p>
          <a:pPr rtl="0"/>
          <a:r>
            <a:rPr lang="zh-CN" altLang="en-US" sz="1400" dirty="0">
              <a:solidFill>
                <a:schemeClr val="tx1"/>
              </a:solidFill>
            </a:rPr>
            <a:t>照明系统</a:t>
          </a:r>
        </a:p>
      </dgm:t>
    </dgm:pt>
    <dgm:pt modelId="{4CAB943B-DB16-DF4C-9B02-1807DD8B89ED}" type="parTrans" cxnId="{11F8F30A-35F5-6445-8A58-5EE4623AFE9C}">
      <dgm:prSet/>
      <dgm:spPr/>
      <dgm:t>
        <a:bodyPr/>
        <a:lstStyle/>
        <a:p>
          <a:endParaRPr lang="en-US"/>
        </a:p>
      </dgm:t>
    </dgm:pt>
    <dgm:pt modelId="{5309C59D-582F-6044-97AA-76F050697EAC}" type="sibTrans" cxnId="{11F8F30A-35F5-6445-8A58-5EE4623AFE9C}">
      <dgm:prSet/>
      <dgm:spPr/>
      <dgm:t>
        <a:bodyPr/>
        <a:lstStyle/>
        <a:p>
          <a:endParaRPr lang="en-US"/>
        </a:p>
      </dgm:t>
    </dgm:pt>
    <dgm:pt modelId="{C22E77DA-9301-E247-8EB9-DA9AAEE1CB0A}">
      <dgm:prSet custT="1"/>
      <dgm:spPr>
        <a:solidFill>
          <a:srgbClr val="CCFFCC">
            <a:alpha val="90000"/>
          </a:srgbClr>
        </a:solidFill>
      </dgm:spPr>
      <dgm:t>
        <a:bodyPr/>
        <a:lstStyle/>
        <a:p>
          <a:pPr rtl="0"/>
          <a:r>
            <a:rPr lang="zh-CN" altLang="en-US" sz="1400" dirty="0">
              <a:solidFill>
                <a:schemeClr val="tx1"/>
              </a:solidFill>
            </a:rPr>
            <a:t>建筑基础设施</a:t>
          </a:r>
        </a:p>
      </dgm:t>
    </dgm:pt>
    <dgm:pt modelId="{E56140F3-3ABA-B647-AFF3-64461C297E9B}" type="parTrans" cxnId="{89CA935C-FEB6-A34E-9CF0-305BBE5081C7}">
      <dgm:prSet/>
      <dgm:spPr/>
      <dgm:t>
        <a:bodyPr/>
        <a:lstStyle/>
        <a:p>
          <a:endParaRPr lang="en-US"/>
        </a:p>
      </dgm:t>
    </dgm:pt>
    <dgm:pt modelId="{8BBD23A9-C699-9144-A096-4A8162063D47}" type="sibTrans" cxnId="{89CA935C-FEB6-A34E-9CF0-305BBE5081C7}">
      <dgm:prSet/>
      <dgm:spPr/>
      <dgm:t>
        <a:bodyPr/>
        <a:lstStyle/>
        <a:p>
          <a:endParaRPr lang="en-US"/>
        </a:p>
      </dgm:t>
    </dgm:pt>
    <dgm:pt modelId="{C206BA1F-3AD7-CC43-B527-F6E0B8DAF904}" type="pres">
      <dgm:prSet presAssocID="{AE05DE41-ED7D-B947-9FDA-B761125927FB}" presName="Name0" presStyleCnt="0">
        <dgm:presLayoutVars>
          <dgm:dir/>
          <dgm:resizeHandles val="exact"/>
        </dgm:presLayoutVars>
      </dgm:prSet>
      <dgm:spPr/>
    </dgm:pt>
    <dgm:pt modelId="{49FE440F-1ED5-AD44-B01C-AE351A59F4F2}" type="pres">
      <dgm:prSet presAssocID="{AE05DE41-ED7D-B947-9FDA-B761125927FB}" presName="cycle" presStyleCnt="0"/>
      <dgm:spPr/>
    </dgm:pt>
    <dgm:pt modelId="{BEF3B0C9-E345-3740-A2EB-841C085FC0DB}" type="pres">
      <dgm:prSet presAssocID="{D4CFCD30-4924-1747-867E-41E8898BFAB8}" presName="nodeFirstNode" presStyleLbl="node1" presStyleIdx="0" presStyleCnt="7" custScaleX="114596">
        <dgm:presLayoutVars>
          <dgm:bulletEnabled val="1"/>
        </dgm:presLayoutVars>
      </dgm:prSet>
      <dgm:spPr/>
    </dgm:pt>
    <dgm:pt modelId="{FCAFC9F5-0A70-134B-89E0-3A4AA1867CCB}" type="pres">
      <dgm:prSet presAssocID="{CC7B8C0C-1135-A040-8F5F-8E64F0A9E41B}" presName="sibTransFirstNode" presStyleLbl="bgShp" presStyleIdx="0" presStyleCnt="1"/>
      <dgm:spPr/>
    </dgm:pt>
    <dgm:pt modelId="{99C90DAF-E01F-9548-9498-9A404AEC759F}" type="pres">
      <dgm:prSet presAssocID="{9EB3F08C-5427-5E42-810D-2B2772CF3407}" presName="nodeFollowingNodes" presStyleLbl="node1" presStyleIdx="1" presStyleCnt="7">
        <dgm:presLayoutVars>
          <dgm:bulletEnabled val="1"/>
        </dgm:presLayoutVars>
      </dgm:prSet>
      <dgm:spPr/>
    </dgm:pt>
    <dgm:pt modelId="{77142A5A-A871-7440-826A-7868E0046652}" type="pres">
      <dgm:prSet presAssocID="{A926E84B-B03C-044C-85F8-B74D27A0B6BC}" presName="nodeFollowingNodes" presStyleLbl="node1" presStyleIdx="2" presStyleCnt="7" custScaleX="126642" custRadScaleRad="98124" custRadScaleInc="-14125">
        <dgm:presLayoutVars>
          <dgm:bulletEnabled val="1"/>
        </dgm:presLayoutVars>
      </dgm:prSet>
      <dgm:spPr/>
    </dgm:pt>
    <dgm:pt modelId="{382F250B-E3D6-B945-996D-4999270B69F1}" type="pres">
      <dgm:prSet presAssocID="{CC7105C9-9C3E-954D-B6D4-931E6CE534AA}" presName="nodeFollowingNodes" presStyleLbl="node1" presStyleIdx="3" presStyleCnt="7" custRadScaleRad="90090" custRadScaleInc="-6836">
        <dgm:presLayoutVars>
          <dgm:bulletEnabled val="1"/>
        </dgm:presLayoutVars>
      </dgm:prSet>
      <dgm:spPr/>
    </dgm:pt>
    <dgm:pt modelId="{3F2347A1-CF51-1F4E-A940-57246BF8AE97}" type="pres">
      <dgm:prSet presAssocID="{F1A8364A-EE89-174D-BE13-FE5E343E2017}" presName="nodeFollowingNodes" presStyleLbl="node1" presStyleIdx="4" presStyleCnt="7" custRadScaleRad="90090" custRadScaleInc="6836">
        <dgm:presLayoutVars>
          <dgm:bulletEnabled val="1"/>
        </dgm:presLayoutVars>
      </dgm:prSet>
      <dgm:spPr/>
    </dgm:pt>
    <dgm:pt modelId="{594F166C-7FF2-3A45-97CF-BFB3E65410EF}" type="pres">
      <dgm:prSet presAssocID="{6E914617-65D0-5C45-8F21-0A0DA50AE0E2}" presName="nodeFollowingNodes" presStyleLbl="node1" presStyleIdx="5" presStyleCnt="7" custRadScaleRad="98124" custRadScaleInc="14125">
        <dgm:presLayoutVars>
          <dgm:bulletEnabled val="1"/>
        </dgm:presLayoutVars>
      </dgm:prSet>
      <dgm:spPr/>
    </dgm:pt>
    <dgm:pt modelId="{74EF72F0-46D8-5547-9B85-ECBE73890891}" type="pres">
      <dgm:prSet presAssocID="{C22E77DA-9301-E247-8EB9-DA9AAEE1CB0A}" presName="nodeFollowingNodes" presStyleLbl="node1" presStyleIdx="6" presStyleCnt="7" custRadScaleRad="101319" custRadScaleInc="-146">
        <dgm:presLayoutVars>
          <dgm:bulletEnabled val="1"/>
        </dgm:presLayoutVars>
      </dgm:prSet>
      <dgm:spPr/>
    </dgm:pt>
  </dgm:ptLst>
  <dgm:cxnLst>
    <dgm:cxn modelId="{11F8F30A-35F5-6445-8A58-5EE4623AFE9C}" srcId="{AE05DE41-ED7D-B947-9FDA-B761125927FB}" destId="{6E914617-65D0-5C45-8F21-0A0DA50AE0E2}" srcOrd="5" destOrd="0" parTransId="{4CAB943B-DB16-DF4C-9B02-1807DD8B89ED}" sibTransId="{5309C59D-582F-6044-97AA-76F050697EAC}"/>
    <dgm:cxn modelId="{FD6B420D-2B10-4317-AFFB-EB3FC4F76657}" type="presOf" srcId="{CC7105C9-9C3E-954D-B6D4-931E6CE534AA}" destId="{382F250B-E3D6-B945-996D-4999270B69F1}" srcOrd="0" destOrd="0" presId="urn:microsoft.com/office/officeart/2005/8/layout/cycle3#1"/>
    <dgm:cxn modelId="{2FFED712-C785-6F42-A5EB-046BB16F411D}" srcId="{AE05DE41-ED7D-B947-9FDA-B761125927FB}" destId="{A926E84B-B03C-044C-85F8-B74D27A0B6BC}" srcOrd="2" destOrd="0" parTransId="{65C2F300-6DAC-4C44-A082-1AFB2074CB25}" sibTransId="{ABFACF5A-B5C7-414B-AC7F-7B4B44EE179B}"/>
    <dgm:cxn modelId="{70DDBF25-0D56-4C45-8129-319A246C5753}" type="presOf" srcId="{9EB3F08C-5427-5E42-810D-2B2772CF3407}" destId="{99C90DAF-E01F-9548-9498-9A404AEC759F}" srcOrd="0" destOrd="0" presId="urn:microsoft.com/office/officeart/2005/8/layout/cycle3#1"/>
    <dgm:cxn modelId="{B4111D29-27CD-1B49-9C53-465B0A059BBB}" srcId="{AE05DE41-ED7D-B947-9FDA-B761125927FB}" destId="{F1A8364A-EE89-174D-BE13-FE5E343E2017}" srcOrd="4" destOrd="0" parTransId="{0880238F-7D74-784E-825D-8C4EBD95E0BB}" sibTransId="{E565D9D0-6B62-D340-94ED-E4A633BCFE12}"/>
    <dgm:cxn modelId="{8731143D-7781-434E-A65C-91448FD83E48}" srcId="{AE05DE41-ED7D-B947-9FDA-B761125927FB}" destId="{CC7105C9-9C3E-954D-B6D4-931E6CE534AA}" srcOrd="3" destOrd="0" parTransId="{0D453B68-0E64-024F-9F78-A7156774A0E9}" sibTransId="{78B08096-023D-9A4E-966A-DFEE11CF35F3}"/>
    <dgm:cxn modelId="{89CA935C-FEB6-A34E-9CF0-305BBE5081C7}" srcId="{AE05DE41-ED7D-B947-9FDA-B761125927FB}" destId="{C22E77DA-9301-E247-8EB9-DA9AAEE1CB0A}" srcOrd="6" destOrd="0" parTransId="{E56140F3-3ABA-B647-AFF3-64461C297E9B}" sibTransId="{8BBD23A9-C699-9144-A096-4A8162063D47}"/>
    <dgm:cxn modelId="{6EB20367-221A-4312-B681-E78D489CC2AF}" type="presOf" srcId="{AE05DE41-ED7D-B947-9FDA-B761125927FB}" destId="{C206BA1F-3AD7-CC43-B527-F6E0B8DAF904}" srcOrd="0" destOrd="0" presId="urn:microsoft.com/office/officeart/2005/8/layout/cycle3#1"/>
    <dgm:cxn modelId="{31C7D877-6669-4221-909D-B7D6CFB3FD92}" type="presOf" srcId="{F1A8364A-EE89-174D-BE13-FE5E343E2017}" destId="{3F2347A1-CF51-1F4E-A940-57246BF8AE97}" srcOrd="0" destOrd="0" presId="urn:microsoft.com/office/officeart/2005/8/layout/cycle3#1"/>
    <dgm:cxn modelId="{C9C9FD85-73E1-BA45-B7B8-E9F65E4890B8}" srcId="{AE05DE41-ED7D-B947-9FDA-B761125927FB}" destId="{D4CFCD30-4924-1747-867E-41E8898BFAB8}" srcOrd="0" destOrd="0" parTransId="{D1EBCA8B-BFD0-524D-BF61-1B158829D3C3}" sibTransId="{CC7B8C0C-1135-A040-8F5F-8E64F0A9E41B}"/>
    <dgm:cxn modelId="{BD8B4F89-FD09-4D5F-8ABE-995BFA205C88}" type="presOf" srcId="{6E914617-65D0-5C45-8F21-0A0DA50AE0E2}" destId="{594F166C-7FF2-3A45-97CF-BFB3E65410EF}" srcOrd="0" destOrd="0" presId="urn:microsoft.com/office/officeart/2005/8/layout/cycle3#1"/>
    <dgm:cxn modelId="{C1551899-65EB-4DD5-AC32-F71EA623E710}" type="presOf" srcId="{D4CFCD30-4924-1747-867E-41E8898BFAB8}" destId="{BEF3B0C9-E345-3740-A2EB-841C085FC0DB}" srcOrd="0" destOrd="0" presId="urn:microsoft.com/office/officeart/2005/8/layout/cycle3#1"/>
    <dgm:cxn modelId="{7D298F99-B100-FA45-B83C-ACA8257D8659}" srcId="{AE05DE41-ED7D-B947-9FDA-B761125927FB}" destId="{9EB3F08C-5427-5E42-810D-2B2772CF3407}" srcOrd="1" destOrd="0" parTransId="{74EC8D58-98DB-A044-B4B5-33D8A7B1F5E9}" sibTransId="{2622DF35-FFCD-0D48-8475-20B4DA28BE03}"/>
    <dgm:cxn modelId="{A3F805AC-64D8-48FC-B477-8E6A1DEABDB2}" type="presOf" srcId="{C22E77DA-9301-E247-8EB9-DA9AAEE1CB0A}" destId="{74EF72F0-46D8-5547-9B85-ECBE73890891}" srcOrd="0" destOrd="0" presId="urn:microsoft.com/office/officeart/2005/8/layout/cycle3#1"/>
    <dgm:cxn modelId="{B3FBF5E6-D534-4534-8776-5D96C47F9F66}" type="presOf" srcId="{A926E84B-B03C-044C-85F8-B74D27A0B6BC}" destId="{77142A5A-A871-7440-826A-7868E0046652}" srcOrd="0" destOrd="0" presId="urn:microsoft.com/office/officeart/2005/8/layout/cycle3#1"/>
    <dgm:cxn modelId="{A02224F7-B167-4371-A689-523735E969A9}" type="presOf" srcId="{CC7B8C0C-1135-A040-8F5F-8E64F0A9E41B}" destId="{FCAFC9F5-0A70-134B-89E0-3A4AA1867CCB}" srcOrd="0" destOrd="0" presId="urn:microsoft.com/office/officeart/2005/8/layout/cycle3#1"/>
    <dgm:cxn modelId="{A2FE35F7-29D0-410A-9700-D4ED1E85B738}" type="presParOf" srcId="{C206BA1F-3AD7-CC43-B527-F6E0B8DAF904}" destId="{49FE440F-1ED5-AD44-B01C-AE351A59F4F2}" srcOrd="0" destOrd="0" presId="urn:microsoft.com/office/officeart/2005/8/layout/cycle3#1"/>
    <dgm:cxn modelId="{147A31BB-A6C9-449F-9567-930C02B09B95}" type="presParOf" srcId="{49FE440F-1ED5-AD44-B01C-AE351A59F4F2}" destId="{BEF3B0C9-E345-3740-A2EB-841C085FC0DB}" srcOrd="0" destOrd="0" presId="urn:microsoft.com/office/officeart/2005/8/layout/cycle3#1"/>
    <dgm:cxn modelId="{8B746179-E2A5-4A7A-9510-66859937894C}" type="presParOf" srcId="{49FE440F-1ED5-AD44-B01C-AE351A59F4F2}" destId="{FCAFC9F5-0A70-134B-89E0-3A4AA1867CCB}" srcOrd="1" destOrd="0" presId="urn:microsoft.com/office/officeart/2005/8/layout/cycle3#1"/>
    <dgm:cxn modelId="{6A656ADA-013B-46CD-874C-192D03E2AC80}" type="presParOf" srcId="{49FE440F-1ED5-AD44-B01C-AE351A59F4F2}" destId="{99C90DAF-E01F-9548-9498-9A404AEC759F}" srcOrd="2" destOrd="0" presId="urn:microsoft.com/office/officeart/2005/8/layout/cycle3#1"/>
    <dgm:cxn modelId="{3F8F7AE2-42B9-4555-835F-13980242F764}" type="presParOf" srcId="{49FE440F-1ED5-AD44-B01C-AE351A59F4F2}" destId="{77142A5A-A871-7440-826A-7868E0046652}" srcOrd="3" destOrd="0" presId="urn:microsoft.com/office/officeart/2005/8/layout/cycle3#1"/>
    <dgm:cxn modelId="{45115FB2-5B18-4FFD-8303-97760675C748}" type="presParOf" srcId="{49FE440F-1ED5-AD44-B01C-AE351A59F4F2}" destId="{382F250B-E3D6-B945-996D-4999270B69F1}" srcOrd="4" destOrd="0" presId="urn:microsoft.com/office/officeart/2005/8/layout/cycle3#1"/>
    <dgm:cxn modelId="{31525A21-FB68-44C5-9730-53E925C0FB2F}" type="presParOf" srcId="{49FE440F-1ED5-AD44-B01C-AE351A59F4F2}" destId="{3F2347A1-CF51-1F4E-A940-57246BF8AE97}" srcOrd="5" destOrd="0" presId="urn:microsoft.com/office/officeart/2005/8/layout/cycle3#1"/>
    <dgm:cxn modelId="{7B520A45-3CF3-41C8-9341-EF809DEA14B9}" type="presParOf" srcId="{49FE440F-1ED5-AD44-B01C-AE351A59F4F2}" destId="{594F166C-7FF2-3A45-97CF-BFB3E65410EF}" srcOrd="6" destOrd="0" presId="urn:microsoft.com/office/officeart/2005/8/layout/cycle3#1"/>
    <dgm:cxn modelId="{57DD3D5F-A114-4A63-AFE1-F55193BF9077}" type="presParOf" srcId="{49FE440F-1ED5-AD44-B01C-AE351A59F4F2}" destId="{74EF72F0-46D8-5547-9B85-ECBE73890891}" srcOrd="7" destOrd="0" presId="urn:microsoft.com/office/officeart/2005/8/layout/cycle3#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AFC9F5-0A70-134B-89E0-3A4AA1867CCB}">
      <dsp:nvSpPr>
        <dsp:cNvPr id="0" name=""/>
        <dsp:cNvSpPr/>
      </dsp:nvSpPr>
      <dsp:spPr>
        <a:xfrm>
          <a:off x="327546" y="-69225"/>
          <a:ext cx="4349461" cy="4349461"/>
        </a:xfrm>
        <a:prstGeom prst="circularArrow">
          <a:avLst>
            <a:gd name="adj1" fmla="val 5544"/>
            <a:gd name="adj2" fmla="val 330680"/>
            <a:gd name="adj3" fmla="val 14342603"/>
            <a:gd name="adj4" fmla="val 17049880"/>
            <a:gd name="adj5" fmla="val 5757"/>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BEF3B0C9-E345-3740-A2EB-841C085FC0DB}">
      <dsp:nvSpPr>
        <dsp:cNvPr id="0" name=""/>
        <dsp:cNvSpPr/>
      </dsp:nvSpPr>
      <dsp:spPr>
        <a:xfrm>
          <a:off x="1742709" y="963"/>
          <a:ext cx="1519135" cy="662822"/>
        </a:xfrm>
        <a:prstGeom prst="roundRect">
          <a:avLst/>
        </a:prstGeom>
        <a:solidFill>
          <a:srgbClr val="CCFFCC">
            <a:alpha val="90000"/>
          </a:srgbClr>
        </a:solidFill>
        <a:ln>
          <a:solidFill>
            <a:schemeClr val="bg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zh-CN" altLang="en-US" sz="1400" kern="1200" dirty="0">
              <a:solidFill>
                <a:schemeClr val="tx1"/>
              </a:solidFill>
            </a:rPr>
            <a:t>系统设计</a:t>
          </a:r>
        </a:p>
      </dsp:txBody>
      <dsp:txXfrm>
        <a:off x="1775065" y="33319"/>
        <a:ext cx="1454423" cy="598110"/>
      </dsp:txXfrm>
    </dsp:sp>
    <dsp:sp modelId="{99C90DAF-E01F-9548-9498-9A404AEC759F}">
      <dsp:nvSpPr>
        <dsp:cNvPr id="0" name=""/>
        <dsp:cNvSpPr/>
      </dsp:nvSpPr>
      <dsp:spPr>
        <a:xfrm>
          <a:off x="3289581" y="699307"/>
          <a:ext cx="1325644" cy="662822"/>
        </a:xfrm>
        <a:prstGeom prst="roundRect">
          <a:avLst/>
        </a:prstGeom>
        <a:solidFill>
          <a:srgbClr val="CCFFCC">
            <a:alpha val="90000"/>
          </a:srgb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zh-CN" altLang="en-US" sz="1400" kern="1200" dirty="0">
              <a:solidFill>
                <a:schemeClr val="tx1"/>
              </a:solidFill>
            </a:rPr>
            <a:t>膜材</a:t>
          </a:r>
        </a:p>
      </dsp:txBody>
      <dsp:txXfrm>
        <a:off x="3321937" y="731663"/>
        <a:ext cx="1260932" cy="598110"/>
      </dsp:txXfrm>
    </dsp:sp>
    <dsp:sp modelId="{77142A5A-A871-7440-826A-7868E0046652}">
      <dsp:nvSpPr>
        <dsp:cNvPr id="0" name=""/>
        <dsp:cNvSpPr/>
      </dsp:nvSpPr>
      <dsp:spPr>
        <a:xfrm>
          <a:off x="3471148" y="2061800"/>
          <a:ext cx="1678822" cy="662822"/>
        </a:xfrm>
        <a:prstGeom prst="roundRect">
          <a:avLst/>
        </a:prstGeom>
        <a:solidFill>
          <a:srgbClr val="CCFFCC">
            <a:alpha val="90000"/>
          </a:srgb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zh-CN" altLang="en-US" sz="1400" kern="1200" dirty="0">
              <a:solidFill>
                <a:schemeClr val="tx1"/>
              </a:solidFill>
            </a:rPr>
            <a:t>定制的整套机械系统</a:t>
          </a:r>
        </a:p>
      </dsp:txBody>
      <dsp:txXfrm>
        <a:off x="3503504" y="2094156"/>
        <a:ext cx="1614110" cy="598110"/>
      </dsp:txXfrm>
    </dsp:sp>
    <dsp:sp modelId="{382F250B-E3D6-B945-996D-4999270B69F1}">
      <dsp:nvSpPr>
        <dsp:cNvPr id="0" name=""/>
        <dsp:cNvSpPr/>
      </dsp:nvSpPr>
      <dsp:spPr>
        <a:xfrm>
          <a:off x="2644208" y="3320162"/>
          <a:ext cx="1325644" cy="662822"/>
        </a:xfrm>
        <a:prstGeom prst="roundRect">
          <a:avLst/>
        </a:prstGeom>
        <a:solidFill>
          <a:srgbClr val="CCFFCC">
            <a:alpha val="90000"/>
          </a:srgb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zh-CN" altLang="en-US" sz="1400" kern="1200" dirty="0">
              <a:solidFill>
                <a:schemeClr val="tx1"/>
              </a:solidFill>
            </a:rPr>
            <a:t>智能控制系统</a:t>
          </a:r>
        </a:p>
      </dsp:txBody>
      <dsp:txXfrm>
        <a:off x="2676564" y="3352518"/>
        <a:ext cx="1260932" cy="598110"/>
      </dsp:txXfrm>
    </dsp:sp>
    <dsp:sp modelId="{3F2347A1-CF51-1F4E-A940-57246BF8AE97}">
      <dsp:nvSpPr>
        <dsp:cNvPr id="0" name=""/>
        <dsp:cNvSpPr/>
      </dsp:nvSpPr>
      <dsp:spPr>
        <a:xfrm>
          <a:off x="1034701" y="3320162"/>
          <a:ext cx="1325644" cy="662822"/>
        </a:xfrm>
        <a:prstGeom prst="roundRect">
          <a:avLst/>
        </a:prstGeom>
        <a:solidFill>
          <a:srgbClr val="CCFFCC">
            <a:alpha val="90000"/>
          </a:srgb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zh-CN" altLang="en-US" sz="1400" kern="1200" dirty="0">
              <a:solidFill>
                <a:schemeClr val="tx1"/>
              </a:solidFill>
            </a:rPr>
            <a:t>新风系统</a:t>
          </a:r>
        </a:p>
      </dsp:txBody>
      <dsp:txXfrm>
        <a:off x="1067057" y="3352518"/>
        <a:ext cx="1260932" cy="598110"/>
      </dsp:txXfrm>
    </dsp:sp>
    <dsp:sp modelId="{594F166C-7FF2-3A45-97CF-BFB3E65410EF}">
      <dsp:nvSpPr>
        <dsp:cNvPr id="0" name=""/>
        <dsp:cNvSpPr/>
      </dsp:nvSpPr>
      <dsp:spPr>
        <a:xfrm>
          <a:off x="31172" y="2061800"/>
          <a:ext cx="1325644" cy="662822"/>
        </a:xfrm>
        <a:prstGeom prst="roundRect">
          <a:avLst/>
        </a:prstGeom>
        <a:solidFill>
          <a:srgbClr val="CCFFCC">
            <a:alpha val="90000"/>
          </a:srgb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zh-CN" altLang="en-US" sz="1400" kern="1200" dirty="0">
              <a:solidFill>
                <a:schemeClr val="tx1"/>
              </a:solidFill>
            </a:rPr>
            <a:t>照明系统</a:t>
          </a:r>
        </a:p>
      </dsp:txBody>
      <dsp:txXfrm>
        <a:off x="63528" y="2094156"/>
        <a:ext cx="1260932" cy="598110"/>
      </dsp:txXfrm>
    </dsp:sp>
    <dsp:sp modelId="{74EF72F0-46D8-5547-9B85-ECBE73890891}">
      <dsp:nvSpPr>
        <dsp:cNvPr id="0" name=""/>
        <dsp:cNvSpPr/>
      </dsp:nvSpPr>
      <dsp:spPr>
        <a:xfrm>
          <a:off x="368859" y="685739"/>
          <a:ext cx="1325644" cy="662822"/>
        </a:xfrm>
        <a:prstGeom prst="roundRect">
          <a:avLst/>
        </a:prstGeom>
        <a:solidFill>
          <a:srgbClr val="CCFFCC">
            <a:alpha val="90000"/>
          </a:srgb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zh-CN" altLang="en-US" sz="1400" kern="1200" dirty="0">
              <a:solidFill>
                <a:schemeClr val="tx1"/>
              </a:solidFill>
            </a:rPr>
            <a:t>建筑基础设施</a:t>
          </a:r>
        </a:p>
      </dsp:txBody>
      <dsp:txXfrm>
        <a:off x="401215" y="718095"/>
        <a:ext cx="1260932" cy="598110"/>
      </dsp:txXfrm>
    </dsp:sp>
  </dsp:spTree>
</dsp:drawing>
</file>

<file path=ppt/diagrams/layout1.xml><?xml version="1.0" encoding="utf-8"?>
<dgm:layoutDef xmlns:dgm="http://schemas.openxmlformats.org/drawingml/2006/diagram" xmlns:a="http://schemas.openxmlformats.org/drawingml/2006/main" uniqueId="urn:microsoft.com/office/officeart/2005/8/layout/cycle3#1">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dstNode" val="node1"/>
                <dgm:param type="connRout" val="longCurve"/>
                <dgm:param type="begPts" val="midR"/>
                <dgm:param type="endPts" val="midL"/>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dstNode" val="node1"/>
                <dgm:param type="connRout" val="longCurve"/>
                <dgm:param type="begPts" val="midL"/>
                <dgm:param type="endPts" val="midR"/>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dstNode" val="nodeFirstNode"/>
                      <dgm:param type="connRout" val="longCurve"/>
                      <dgm:param type="begPts" val="midR"/>
                      <dgm:param type="endPts" val="midL"/>
                    </dgm:alg>
                  </dgm:if>
                  <dgm:else name="Name15">
                    <dgm:alg type="conn">
                      <dgm:param type="dstNode" val="nodeFirstNode"/>
                      <dgm:param type="connRout" val="longCurve"/>
                      <dgm:param type="begPts" val="midL"/>
                      <dgm:param type="endPts" val="midR"/>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2">
  <dgm:title val=""/>
  <dgm:desc val=""/>
  <dgm:catLst>
    <dgm:cat type="simple" pri="104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3077137" cy="512304"/>
          </a:xfrm>
          <a:prstGeom prst="rect">
            <a:avLst/>
          </a:prstGeom>
        </p:spPr>
        <p:txBody>
          <a:bodyPr vert="horz" lIns="94750" tIns="47374" rIns="94750" bIns="47374" rtlCol="0"/>
          <a:lstStyle>
            <a:lvl1pPr algn="l">
              <a:defRPr sz="1200"/>
            </a:lvl1pPr>
          </a:lstStyle>
          <a:p>
            <a:endParaRPr lang="sv-SE"/>
          </a:p>
        </p:txBody>
      </p:sp>
      <p:sp>
        <p:nvSpPr>
          <p:cNvPr id="3" name="Platshållare för datum 2"/>
          <p:cNvSpPr>
            <a:spLocks noGrp="1"/>
          </p:cNvSpPr>
          <p:nvPr>
            <p:ph type="dt" sz="quarter" idx="1"/>
          </p:nvPr>
        </p:nvSpPr>
        <p:spPr>
          <a:xfrm>
            <a:off x="4020508" y="0"/>
            <a:ext cx="3077137" cy="512304"/>
          </a:xfrm>
          <a:prstGeom prst="rect">
            <a:avLst/>
          </a:prstGeom>
        </p:spPr>
        <p:txBody>
          <a:bodyPr vert="horz" lIns="94750" tIns="47374" rIns="94750" bIns="47374" rtlCol="0"/>
          <a:lstStyle>
            <a:lvl1pPr algn="r">
              <a:defRPr sz="1200"/>
            </a:lvl1pPr>
          </a:lstStyle>
          <a:p>
            <a:fld id="{2436EE2B-3841-4199-9700-99C27CA5D03B}" type="datetimeFigureOut">
              <a:rPr lang="sv-SE" smtClean="0"/>
              <a:pPr/>
              <a:t>2021-04-17</a:t>
            </a:fld>
            <a:endParaRPr lang="sv-SE"/>
          </a:p>
        </p:txBody>
      </p:sp>
      <p:sp>
        <p:nvSpPr>
          <p:cNvPr id="4" name="Platshållare för sidfot 3"/>
          <p:cNvSpPr>
            <a:spLocks noGrp="1"/>
          </p:cNvSpPr>
          <p:nvPr>
            <p:ph type="ftr" sz="quarter" idx="2"/>
          </p:nvPr>
        </p:nvSpPr>
        <p:spPr>
          <a:xfrm>
            <a:off x="0" y="9720675"/>
            <a:ext cx="3077137" cy="512303"/>
          </a:xfrm>
          <a:prstGeom prst="rect">
            <a:avLst/>
          </a:prstGeom>
        </p:spPr>
        <p:txBody>
          <a:bodyPr vert="horz" lIns="94750" tIns="47374" rIns="94750" bIns="47374" rtlCol="0" anchor="b"/>
          <a:lstStyle>
            <a:lvl1pPr algn="l">
              <a:defRPr sz="1200"/>
            </a:lvl1pPr>
          </a:lstStyle>
          <a:p>
            <a:endParaRPr lang="sv-SE"/>
          </a:p>
        </p:txBody>
      </p:sp>
      <p:sp>
        <p:nvSpPr>
          <p:cNvPr id="5" name="Platshållare för bildnummer 4"/>
          <p:cNvSpPr>
            <a:spLocks noGrp="1"/>
          </p:cNvSpPr>
          <p:nvPr>
            <p:ph type="sldNum" sz="quarter" idx="3"/>
          </p:nvPr>
        </p:nvSpPr>
        <p:spPr>
          <a:xfrm>
            <a:off x="4020508" y="9720675"/>
            <a:ext cx="3077137" cy="512303"/>
          </a:xfrm>
          <a:prstGeom prst="rect">
            <a:avLst/>
          </a:prstGeom>
        </p:spPr>
        <p:txBody>
          <a:bodyPr vert="horz" lIns="94750" tIns="47374" rIns="94750" bIns="47374" rtlCol="0" anchor="b"/>
          <a:lstStyle>
            <a:lvl1pPr algn="r">
              <a:defRPr sz="1200"/>
            </a:lvl1pPr>
          </a:lstStyle>
          <a:p>
            <a:fld id="{03785D7C-8850-4200-8EEC-4634FAD64249}" type="slidenum">
              <a:rPr lang="sv-SE" smtClean="0"/>
              <a:pPr/>
              <a:t>‹#›</a:t>
            </a:fld>
            <a:endParaRPr lang="sv-S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3076364" cy="511731"/>
          </a:xfrm>
          <a:prstGeom prst="rect">
            <a:avLst/>
          </a:prstGeom>
        </p:spPr>
        <p:txBody>
          <a:bodyPr vert="horz" lIns="100161" tIns="50080" rIns="100161" bIns="50080" rtlCol="0"/>
          <a:lstStyle>
            <a:lvl1pPr algn="l">
              <a:defRPr sz="1300"/>
            </a:lvl1pPr>
          </a:lstStyle>
          <a:p>
            <a:endParaRPr lang="sv-SE"/>
          </a:p>
        </p:txBody>
      </p:sp>
      <p:sp>
        <p:nvSpPr>
          <p:cNvPr id="3" name="Platshållare för datum 2"/>
          <p:cNvSpPr>
            <a:spLocks noGrp="1"/>
          </p:cNvSpPr>
          <p:nvPr>
            <p:ph type="dt" idx="1"/>
          </p:nvPr>
        </p:nvSpPr>
        <p:spPr>
          <a:xfrm>
            <a:off x="4021294" y="0"/>
            <a:ext cx="3076364" cy="511731"/>
          </a:xfrm>
          <a:prstGeom prst="rect">
            <a:avLst/>
          </a:prstGeom>
        </p:spPr>
        <p:txBody>
          <a:bodyPr vert="horz" lIns="100161" tIns="50080" rIns="100161" bIns="50080" rtlCol="0"/>
          <a:lstStyle>
            <a:lvl1pPr algn="r">
              <a:defRPr sz="1300"/>
            </a:lvl1pPr>
          </a:lstStyle>
          <a:p>
            <a:fld id="{BF52A30C-46FA-4CD0-9480-5101E3885FCD}" type="datetimeFigureOut">
              <a:rPr lang="sv-SE" smtClean="0"/>
              <a:pPr/>
              <a:t>2021-04-17</a:t>
            </a:fld>
            <a:endParaRPr lang="sv-SE"/>
          </a:p>
        </p:txBody>
      </p:sp>
      <p:sp>
        <p:nvSpPr>
          <p:cNvPr id="4" name="Platshållare för bildobjekt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00161" tIns="50080" rIns="100161" bIns="50080" rtlCol="0" anchor="ctr"/>
          <a:lstStyle/>
          <a:p>
            <a:endParaRPr lang="sv-SE"/>
          </a:p>
        </p:txBody>
      </p:sp>
      <p:sp>
        <p:nvSpPr>
          <p:cNvPr id="5" name="Platshållare för anteckningar 4"/>
          <p:cNvSpPr>
            <a:spLocks noGrp="1"/>
          </p:cNvSpPr>
          <p:nvPr>
            <p:ph type="body" sz="quarter" idx="3"/>
          </p:nvPr>
        </p:nvSpPr>
        <p:spPr>
          <a:xfrm>
            <a:off x="709931" y="4861442"/>
            <a:ext cx="5679440" cy="4605576"/>
          </a:xfrm>
          <a:prstGeom prst="rect">
            <a:avLst/>
          </a:prstGeom>
        </p:spPr>
        <p:txBody>
          <a:bodyPr vert="horz" lIns="100161" tIns="50080" rIns="100161" bIns="5008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721107"/>
            <a:ext cx="3076364" cy="511731"/>
          </a:xfrm>
          <a:prstGeom prst="rect">
            <a:avLst/>
          </a:prstGeom>
        </p:spPr>
        <p:txBody>
          <a:bodyPr vert="horz" lIns="100161" tIns="50080" rIns="100161" bIns="50080" rtlCol="0" anchor="b"/>
          <a:lstStyle>
            <a:lvl1pPr algn="l">
              <a:defRPr sz="1300"/>
            </a:lvl1pPr>
          </a:lstStyle>
          <a:p>
            <a:endParaRPr lang="sv-SE"/>
          </a:p>
        </p:txBody>
      </p:sp>
      <p:sp>
        <p:nvSpPr>
          <p:cNvPr id="7" name="Platshållare för bildnummer 6"/>
          <p:cNvSpPr>
            <a:spLocks noGrp="1"/>
          </p:cNvSpPr>
          <p:nvPr>
            <p:ph type="sldNum" sz="quarter" idx="5"/>
          </p:nvPr>
        </p:nvSpPr>
        <p:spPr>
          <a:xfrm>
            <a:off x="4021294" y="9721107"/>
            <a:ext cx="3076364" cy="511731"/>
          </a:xfrm>
          <a:prstGeom prst="rect">
            <a:avLst/>
          </a:prstGeom>
        </p:spPr>
        <p:txBody>
          <a:bodyPr vert="horz" lIns="100161" tIns="50080" rIns="100161" bIns="50080" rtlCol="0" anchor="b"/>
          <a:lstStyle>
            <a:lvl1pPr algn="r">
              <a:defRPr sz="1300"/>
            </a:lvl1pPr>
          </a:lstStyle>
          <a:p>
            <a:fld id="{FCA57B8A-ABB0-4A72-836A-48463C58F9E0}" type="slidenum">
              <a:rPr lang="sv-SE" smtClean="0"/>
              <a:pPr/>
              <a:t>‹#›</a:t>
            </a:fld>
            <a:endParaRPr lang="sv-SE"/>
          </a:p>
        </p:txBody>
      </p:sp>
    </p:spTree>
    <p:extLst>
      <p:ext uri="{BB962C8B-B14F-4D97-AF65-F5344CB8AC3E}">
        <p14:creationId xmlns:p14="http://schemas.microsoft.com/office/powerpoint/2010/main" val="35627946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7"/>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179BD063-58D2-4FD9-9F01-BD4E57133FB3}" type="datetimeFigureOut">
              <a:rPr lang="sv-SE" smtClean="0"/>
              <a:pPr/>
              <a:t>2021-04-17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383ABF2A-C87F-47F9-AE79-73DD9271F201}" type="slidenum">
              <a:rPr lang="sv-SE" smtClean="0"/>
              <a:pPr/>
              <a:t>‹#›</a:t>
            </a:fld>
            <a:endParaRPr lang="sv-S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179BD063-58D2-4FD9-9F01-BD4E57133FB3}" type="datetimeFigureOut">
              <a:rPr lang="sv-SE" smtClean="0"/>
              <a:pPr/>
              <a:t>2021-04-17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383ABF2A-C87F-47F9-AE79-73DD9271F201}" type="slidenum">
              <a:rPr lang="sv-SE" smtClean="0"/>
              <a:pPr/>
              <a:t>‹#›</a:t>
            </a:fld>
            <a:endParaRPr lang="sv-S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40"/>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40"/>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179BD063-58D2-4FD9-9F01-BD4E57133FB3}" type="datetimeFigureOut">
              <a:rPr lang="sv-SE" smtClean="0"/>
              <a:pPr/>
              <a:t>2021-04-17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383ABF2A-C87F-47F9-AE79-73DD9271F201}" type="slidenum">
              <a:rPr lang="sv-SE" smtClean="0"/>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179BD063-58D2-4FD9-9F01-BD4E57133FB3}" type="datetimeFigureOut">
              <a:rPr lang="sv-SE" smtClean="0"/>
              <a:pPr/>
              <a:t>2021-04-17</a:t>
            </a:fld>
            <a:endParaRPr lang="sv-SE"/>
          </a:p>
        </p:txBody>
      </p:sp>
      <p:sp>
        <p:nvSpPr>
          <p:cNvPr id="5" name="Platshållare för sidfot 4"/>
          <p:cNvSpPr>
            <a:spLocks noGrp="1"/>
          </p:cNvSpPr>
          <p:nvPr>
            <p:ph type="ftr" sz="quarter" idx="11"/>
          </p:nvPr>
        </p:nvSpPr>
        <p:spPr/>
        <p:txBody>
          <a:bodyPr/>
          <a:lstStyle/>
          <a:p>
            <a:r>
              <a:rPr lang="en-US" altLang="zh-CN" dirty="0"/>
              <a:t>UMLAB</a:t>
            </a:r>
            <a:endParaRPr lang="sv-SE" dirty="0"/>
          </a:p>
        </p:txBody>
      </p:sp>
      <p:sp>
        <p:nvSpPr>
          <p:cNvPr id="6" name="Platshållare för bildnummer 5"/>
          <p:cNvSpPr>
            <a:spLocks noGrp="1"/>
          </p:cNvSpPr>
          <p:nvPr>
            <p:ph type="sldNum" sz="quarter" idx="12"/>
          </p:nvPr>
        </p:nvSpPr>
        <p:spPr/>
        <p:txBody>
          <a:bodyPr/>
          <a:lstStyle/>
          <a:p>
            <a:fld id="{383ABF2A-C87F-47F9-AE79-73DD9271F201}" type="slidenum">
              <a:rPr lang="sv-SE" smtClean="0"/>
              <a:pPr/>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2"/>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179BD063-58D2-4FD9-9F01-BD4E57133FB3}" type="datetimeFigureOut">
              <a:rPr lang="sv-SE" smtClean="0"/>
              <a:pPr/>
              <a:t>2021-04-17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383ABF2A-C87F-47F9-AE79-73DD9271F201}" type="slidenum">
              <a:rPr lang="sv-SE" smtClean="0"/>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179BD063-58D2-4FD9-9F01-BD4E57133FB3}" type="datetimeFigureOut">
              <a:rPr lang="sv-SE" smtClean="0"/>
              <a:pPr/>
              <a:t>2021-04-17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383ABF2A-C87F-47F9-AE79-73DD9271F201}" type="slidenum">
              <a:rPr lang="sv-SE" smtClean="0"/>
              <a:pPr/>
              <a:t>‹#›</a:t>
            </a:fld>
            <a:endParaRPr lang="sv-S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179BD063-58D2-4FD9-9F01-BD4E57133FB3}" type="datetimeFigureOut">
              <a:rPr lang="sv-SE" smtClean="0"/>
              <a:pPr/>
              <a:t>2021-04-17</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383ABF2A-C87F-47F9-AE79-73DD9271F201}" type="slidenum">
              <a:rPr lang="sv-SE" smtClean="0"/>
              <a:pPr/>
              <a:t>‹#›</a:t>
            </a:fld>
            <a:endParaRPr lang="sv-S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179BD063-58D2-4FD9-9F01-BD4E57133FB3}" type="datetimeFigureOut">
              <a:rPr lang="sv-SE" smtClean="0"/>
              <a:pPr/>
              <a:t>2021-04-17</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383ABF2A-C87F-47F9-AE79-73DD9271F201}" type="slidenum">
              <a:rPr lang="sv-SE" smtClean="0"/>
              <a:pPr/>
              <a:t>‹#›</a:t>
            </a:fld>
            <a:endParaRPr lang="sv-S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79BD063-58D2-4FD9-9F01-BD4E57133FB3}" type="datetimeFigureOut">
              <a:rPr lang="sv-SE" smtClean="0"/>
              <a:pPr/>
              <a:t>2021-04-17</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383ABF2A-C87F-47F9-AE79-73DD9271F201}" type="slidenum">
              <a:rPr lang="sv-SE" smtClean="0"/>
              <a:pPr/>
              <a:t>‹#›</a:t>
            </a:fld>
            <a:endParaRPr lang="sv-S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1"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179BD063-58D2-4FD9-9F01-BD4E57133FB3}" type="datetimeFigureOut">
              <a:rPr lang="sv-SE" smtClean="0"/>
              <a:pPr/>
              <a:t>2021-04-17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383ABF2A-C87F-47F9-AE79-73DD9271F201}" type="slidenum">
              <a:rPr lang="sv-SE" smtClean="0"/>
              <a:pPr/>
              <a:t>‹#›</a:t>
            </a:fld>
            <a:endParaRPr lang="sv-S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179BD063-58D2-4FD9-9F01-BD4E57133FB3}" type="datetimeFigureOut">
              <a:rPr lang="sv-SE" smtClean="0"/>
              <a:pPr/>
              <a:t>2021-04-17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383ABF2A-C87F-47F9-AE79-73DD9271F201}" type="slidenum">
              <a:rPr lang="sv-SE" smtClean="0"/>
              <a:pPr/>
              <a:t>‹#›</a:t>
            </a:fld>
            <a:endParaRPr lang="sv-S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9BD063-58D2-4FD9-9F01-BD4E57133FB3}" type="datetimeFigureOut">
              <a:rPr lang="sv-SE" smtClean="0"/>
              <a:pPr/>
              <a:t>2021-04-17</a:t>
            </a:fld>
            <a:endParaRPr lang="sv-SE"/>
          </a:p>
        </p:txBody>
      </p:sp>
      <p:sp>
        <p:nvSpPr>
          <p:cNvPr id="5" name="Platshållare för sidfot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3ABF2A-C87F-47F9-AE79-73DD9271F201}"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diagramColors" Target="../diagrams/colors1.xml"/><Relationship Id="rId11" Type="http://schemas.openxmlformats.org/officeDocument/2006/relationships/image" Target="../media/image9.png"/><Relationship Id="rId5" Type="http://schemas.openxmlformats.org/officeDocument/2006/relationships/diagramQuickStyle" Target="../diagrams/quickStyle1.xml"/><Relationship Id="rId10" Type="http://schemas.openxmlformats.org/officeDocument/2006/relationships/image" Target="../media/image8.png"/><Relationship Id="rId4" Type="http://schemas.openxmlformats.org/officeDocument/2006/relationships/diagramLayout" Target="../diagrams/layout1.xml"/><Relationship Id="rId9" Type="http://schemas.openxmlformats.org/officeDocument/2006/relationships/image" Target="../media/image7.jpeg"/><Relationship Id="rId1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DEA4E5C-1014-41F4-8A56-98D2B3340107}"/>
              </a:ext>
            </a:extLst>
          </p:cNvPr>
          <p:cNvSpPr>
            <a:spLocks noGrp="1"/>
          </p:cNvSpPr>
          <p:nvPr>
            <p:ph type="title"/>
          </p:nvPr>
        </p:nvSpPr>
        <p:spPr>
          <a:xfrm>
            <a:off x="457200" y="274638"/>
            <a:ext cx="8229600" cy="1047206"/>
          </a:xfrm>
        </p:spPr>
        <p:txBody>
          <a:bodyPr>
            <a:normAutofit/>
          </a:bodyPr>
          <a:lstStyle/>
          <a:p>
            <a:pPr algn="l"/>
            <a:r>
              <a:rPr lang="zh-CN" altLang="en-US" dirty="0">
                <a:solidFill>
                  <a:srgbClr val="FF0000"/>
                </a:solidFill>
              </a:rPr>
              <a:t>气膜建筑 </a:t>
            </a:r>
            <a:r>
              <a:rPr lang="en-US" altLang="zh-CN" dirty="0">
                <a:solidFill>
                  <a:srgbClr val="FF0000"/>
                </a:solidFill>
              </a:rPr>
              <a:t>– </a:t>
            </a:r>
            <a:r>
              <a:rPr lang="zh-CN" altLang="en-US">
                <a:solidFill>
                  <a:srgbClr val="FF0000"/>
                </a:solidFill>
              </a:rPr>
              <a:t>情况说明</a:t>
            </a:r>
            <a:endParaRPr lang="zh-CN" altLang="en-US" dirty="0">
              <a:solidFill>
                <a:srgbClr val="FF0000"/>
              </a:solidFill>
            </a:endParaRPr>
          </a:p>
        </p:txBody>
      </p:sp>
      <p:sp>
        <p:nvSpPr>
          <p:cNvPr id="3" name="内容占位符 2">
            <a:extLst>
              <a:ext uri="{FF2B5EF4-FFF2-40B4-BE49-F238E27FC236}">
                <a16:creationId xmlns:a16="http://schemas.microsoft.com/office/drawing/2014/main" id="{69A7C851-0A9D-426C-8AED-ED3494BF67AB}"/>
              </a:ext>
            </a:extLst>
          </p:cNvPr>
          <p:cNvSpPr>
            <a:spLocks noGrp="1"/>
          </p:cNvSpPr>
          <p:nvPr>
            <p:ph idx="1"/>
          </p:nvPr>
        </p:nvSpPr>
        <p:spPr>
          <a:xfrm>
            <a:off x="287385" y="1417638"/>
            <a:ext cx="8399417" cy="4684986"/>
          </a:xfrm>
        </p:spPr>
        <p:txBody>
          <a:bodyPr>
            <a:normAutofit/>
          </a:bodyPr>
          <a:lstStyle/>
          <a:p>
            <a:pPr marL="720000"/>
            <a:r>
              <a:rPr lang="zh-CN" altLang="en-US" sz="2800" dirty="0">
                <a:cs typeface="Arial" panose="020B0604020202020204" pitchFamily="34" charset="0"/>
              </a:rPr>
              <a:t>气膜料仓是替代传统钢结构的一种新型料仓。用于存放铝土矿、煤炭、氧化铝等原材料以及其它矿物。</a:t>
            </a:r>
            <a:endParaRPr lang="en-US" altLang="zh-CN" sz="2800" dirty="0">
              <a:cs typeface="Arial" panose="020B0604020202020204" pitchFamily="34" charset="0"/>
            </a:endParaRPr>
          </a:p>
          <a:p>
            <a:pPr marL="720000"/>
            <a:r>
              <a:rPr lang="zh-CN" altLang="en-US" sz="2800" dirty="0">
                <a:cs typeface="Arial" panose="020B0604020202020204" pitchFamily="34" charset="0"/>
              </a:rPr>
              <a:t>海蓝前景为北京约顿在有色金属领域的代理，帮助其在有色金属领域推广气膜产品，促进有色金属行业的环保发展。</a:t>
            </a:r>
            <a:endParaRPr lang="en-US" altLang="zh-CN" sz="2800" dirty="0">
              <a:cs typeface="Arial" panose="020B0604020202020204" pitchFamily="34" charset="0"/>
            </a:endParaRPr>
          </a:p>
        </p:txBody>
      </p:sp>
      <p:pic>
        <p:nvPicPr>
          <p:cNvPr id="1026" name="Picture 2" descr="北京约顿气膜建筑技术股份有限公司">
            <a:extLst>
              <a:ext uri="{FF2B5EF4-FFF2-40B4-BE49-F238E27FC236}">
                <a16:creationId xmlns:a16="http://schemas.microsoft.com/office/drawing/2014/main" id="{CC38D71B-F998-4149-8EB6-2D1115B127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9500" y="4293418"/>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9612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标题 1">
            <a:extLst>
              <a:ext uri="{FF2B5EF4-FFF2-40B4-BE49-F238E27FC236}">
                <a16:creationId xmlns:a16="http://schemas.microsoft.com/office/drawing/2014/main" id="{B7E3C5CA-74F5-4C2E-B86C-2569240572C0}"/>
              </a:ext>
            </a:extLst>
          </p:cNvPr>
          <p:cNvSpPr>
            <a:spLocks noGrp="1"/>
          </p:cNvSpPr>
          <p:nvPr>
            <p:ph type="title"/>
          </p:nvPr>
        </p:nvSpPr>
        <p:spPr>
          <a:xfrm>
            <a:off x="457200" y="274640"/>
            <a:ext cx="8229600" cy="913031"/>
          </a:xfrm>
        </p:spPr>
        <p:txBody>
          <a:bodyPr>
            <a:normAutofit/>
          </a:bodyPr>
          <a:lstStyle/>
          <a:p>
            <a:pPr algn="just"/>
            <a:r>
              <a:rPr lang="zh-CN" altLang="en-US" sz="3600" dirty="0">
                <a:solidFill>
                  <a:srgbClr val="FF0000"/>
                </a:solidFill>
              </a:rPr>
              <a:t>北京约顿气膜建筑技术股份有限公司</a:t>
            </a:r>
          </a:p>
        </p:txBody>
      </p:sp>
      <p:pic>
        <p:nvPicPr>
          <p:cNvPr id="8" name="Picture 4">
            <a:extLst>
              <a:ext uri="{FF2B5EF4-FFF2-40B4-BE49-F238E27FC236}">
                <a16:creationId xmlns:a16="http://schemas.microsoft.com/office/drawing/2014/main" id="{D5639FE0-34F2-455B-991A-3411222264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1291" y="6666"/>
            <a:ext cx="1524000" cy="504825"/>
          </a:xfrm>
          <a:prstGeom prst="rect">
            <a:avLst/>
          </a:prstGeom>
          <a:noFill/>
          <a:extLst>
            <a:ext uri="{909E8E84-426E-40DD-AFC4-6F175D3DCCD1}">
              <a14:hiddenFill xmlns:a14="http://schemas.microsoft.com/office/drawing/2010/main">
                <a:solidFill>
                  <a:srgbClr val="FFFFFF"/>
                </a:solidFill>
              </a14:hiddenFill>
            </a:ext>
          </a:extLst>
        </p:spPr>
      </p:pic>
      <p:pic>
        <p:nvPicPr>
          <p:cNvPr id="5" name="图片 4" descr="火车开在铁轨上&#10;&#10;低可信度描述已自动生成">
            <a:extLst>
              <a:ext uri="{FF2B5EF4-FFF2-40B4-BE49-F238E27FC236}">
                <a16:creationId xmlns:a16="http://schemas.microsoft.com/office/drawing/2014/main" id="{0D9D0F5D-A6EE-4976-9E83-34AF90D943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9979" y="4266489"/>
            <a:ext cx="3426823" cy="2128885"/>
          </a:xfrm>
          <a:prstGeom prst="rect">
            <a:avLst/>
          </a:prstGeom>
        </p:spPr>
      </p:pic>
      <p:sp>
        <p:nvSpPr>
          <p:cNvPr id="14" name="文本框 13">
            <a:extLst>
              <a:ext uri="{FF2B5EF4-FFF2-40B4-BE49-F238E27FC236}">
                <a16:creationId xmlns:a16="http://schemas.microsoft.com/office/drawing/2014/main" id="{14932C72-0CB5-4D76-802E-0E0557226C20}"/>
              </a:ext>
            </a:extLst>
          </p:cNvPr>
          <p:cNvSpPr txBox="1"/>
          <p:nvPr/>
        </p:nvSpPr>
        <p:spPr>
          <a:xfrm>
            <a:off x="566059" y="4698965"/>
            <a:ext cx="4693920" cy="990015"/>
          </a:xfrm>
          <a:prstGeom prst="rect">
            <a:avLst/>
          </a:prstGeom>
          <a:noFill/>
        </p:spPr>
        <p:txBody>
          <a:bodyPr wrap="square">
            <a:spAutoFit/>
          </a:bodyPr>
          <a:lstStyle/>
          <a:p>
            <a:pPr>
              <a:lnSpc>
                <a:spcPts val="1675"/>
              </a:lnSpc>
            </a:pPr>
            <a:r>
              <a:rPr lang="zh-CN" altLang="en-US" sz="1600" dirty="0">
                <a:latin typeface="+mj-lt"/>
                <a:cs typeface="Arial"/>
              </a:rPr>
              <a:t>约顿浙江生产中心</a:t>
            </a:r>
            <a:endParaRPr lang="en-US" altLang="zh-CN" sz="1600" dirty="0">
              <a:latin typeface="+mj-lt"/>
              <a:cs typeface="Arial"/>
            </a:endParaRPr>
          </a:p>
          <a:p>
            <a:pPr>
              <a:lnSpc>
                <a:spcPts val="1675"/>
              </a:lnSpc>
            </a:pPr>
            <a:r>
              <a:rPr lang="zh-CN" altLang="en-US" sz="1600" spc="-25" dirty="0">
                <a:latin typeface="+mj-lt"/>
                <a:cs typeface="Arial"/>
              </a:rPr>
              <a:t>总投资：</a:t>
            </a:r>
            <a:r>
              <a:rPr lang="en-US" altLang="zh-CN" sz="1600" spc="-25" dirty="0">
                <a:latin typeface="+mj-lt"/>
                <a:cs typeface="Arial"/>
              </a:rPr>
              <a:t>1.1</a:t>
            </a:r>
            <a:r>
              <a:rPr lang="zh-CN" altLang="en-US" sz="1600" spc="-25" dirty="0">
                <a:latin typeface="+mj-lt"/>
                <a:cs typeface="Arial"/>
              </a:rPr>
              <a:t>亿元人民币</a:t>
            </a:r>
            <a:endParaRPr lang="en-US" altLang="zh-CN" sz="1600" dirty="0">
              <a:latin typeface="+mj-lt"/>
              <a:cs typeface="Arial"/>
            </a:endParaRPr>
          </a:p>
          <a:p>
            <a:pPr>
              <a:lnSpc>
                <a:spcPts val="1678"/>
              </a:lnSpc>
              <a:spcBef>
                <a:spcPts val="122"/>
              </a:spcBef>
            </a:pPr>
            <a:r>
              <a:rPr lang="zh-CN" altLang="en-US" sz="1600" dirty="0">
                <a:latin typeface="+mj-lt"/>
                <a:cs typeface="Arial"/>
              </a:rPr>
              <a:t>总面积：</a:t>
            </a:r>
            <a:r>
              <a:rPr lang="en-US" altLang="zh-CN" sz="1600" dirty="0">
                <a:latin typeface="+mj-lt"/>
                <a:cs typeface="Arial"/>
              </a:rPr>
              <a:t>50,000 </a:t>
            </a:r>
            <a:r>
              <a:rPr lang="zh-CN" altLang="en-US" sz="1600" dirty="0">
                <a:latin typeface="+mj-lt"/>
                <a:cs typeface="Arial"/>
              </a:rPr>
              <a:t>平方米</a:t>
            </a:r>
            <a:endParaRPr lang="en-US" altLang="zh-CN" sz="1600" dirty="0">
              <a:latin typeface="+mj-lt"/>
              <a:cs typeface="Arial"/>
            </a:endParaRPr>
          </a:p>
          <a:p>
            <a:pPr>
              <a:lnSpc>
                <a:spcPts val="1678"/>
              </a:lnSpc>
              <a:spcBef>
                <a:spcPts val="122"/>
              </a:spcBef>
            </a:pPr>
            <a:r>
              <a:rPr lang="zh-CN" altLang="en-US" sz="1600" dirty="0">
                <a:latin typeface="+mj-lt"/>
                <a:cs typeface="Arial"/>
              </a:rPr>
              <a:t>加工能力</a:t>
            </a:r>
            <a:r>
              <a:rPr lang="en-US" altLang="zh-CN" sz="1600" dirty="0">
                <a:latin typeface="+mj-lt"/>
                <a:cs typeface="Arial"/>
              </a:rPr>
              <a:t>:</a:t>
            </a:r>
            <a:r>
              <a:rPr lang="en-US" altLang="zh-CN" sz="1600" spc="-18" dirty="0">
                <a:latin typeface="+mj-lt"/>
                <a:cs typeface="Arial"/>
              </a:rPr>
              <a:t> </a:t>
            </a:r>
            <a:r>
              <a:rPr lang="zh-CN" altLang="en-US" sz="1600" spc="-18" dirty="0">
                <a:latin typeface="+mj-lt"/>
                <a:cs typeface="Arial"/>
              </a:rPr>
              <a:t>每年</a:t>
            </a:r>
            <a:r>
              <a:rPr lang="en-US" altLang="zh-CN" sz="1600" spc="-18" dirty="0">
                <a:latin typeface="+mj-lt"/>
                <a:cs typeface="Arial"/>
              </a:rPr>
              <a:t>500</a:t>
            </a:r>
            <a:r>
              <a:rPr lang="zh-CN" altLang="en-US" sz="1600" spc="-18" dirty="0">
                <a:latin typeface="+mj-lt"/>
                <a:cs typeface="Arial"/>
              </a:rPr>
              <a:t>万平方米气膜。</a:t>
            </a:r>
            <a:endParaRPr lang="en-US" altLang="zh-CN" sz="1600" spc="-15" dirty="0">
              <a:latin typeface="+mj-lt"/>
              <a:cs typeface="Arial"/>
            </a:endParaRPr>
          </a:p>
        </p:txBody>
      </p:sp>
      <p:sp>
        <p:nvSpPr>
          <p:cNvPr id="9" name="文本框 8">
            <a:extLst>
              <a:ext uri="{FF2B5EF4-FFF2-40B4-BE49-F238E27FC236}">
                <a16:creationId xmlns:a16="http://schemas.microsoft.com/office/drawing/2014/main" id="{64B15969-4B30-4955-9F4B-5E6C193CCAEF}"/>
              </a:ext>
            </a:extLst>
          </p:cNvPr>
          <p:cNvSpPr txBox="1"/>
          <p:nvPr/>
        </p:nvSpPr>
        <p:spPr>
          <a:xfrm>
            <a:off x="566057" y="1169020"/>
            <a:ext cx="8038012" cy="2585323"/>
          </a:xfrm>
          <a:prstGeom prst="rect">
            <a:avLst/>
          </a:prstGeom>
          <a:noFill/>
        </p:spPr>
        <p:txBody>
          <a:bodyPr wrap="square">
            <a:spAutoFit/>
          </a:bodyPr>
          <a:lstStyle/>
          <a:p>
            <a:pPr marL="342900" lvl="0" indent="-342900">
              <a:buFont typeface="Arial" panose="020B0604020202020204" pitchFamily="34" charset="0"/>
              <a:buChar char="•"/>
              <a:tabLst>
                <a:tab pos="457200" algn="l"/>
              </a:tabLst>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约顿公司是一家致力于推广绿色、环保、创新型气膜及膜结构建筑的国家高新技术企业，</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2014</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年，约顿气膜荣膺世界自然基金会（</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WWF</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）“中国气候创行者”殊荣，与</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WWF</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的出发点相同约顿公司始终坚持用自身技术、行业运用和市场地位以推动环保事业的发展以及将环保变为一种高效生产力。</a:t>
            </a:r>
          </a:p>
          <a:p>
            <a:pPr marL="342900" lvl="0" indent="-342900">
              <a:buFont typeface="Arial" panose="020B0604020202020204" pitchFamily="34" charset="0"/>
              <a:buChar char="•"/>
              <a:tabLst>
                <a:tab pos="457200" algn="l"/>
              </a:tabLst>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经过十多年的发展，旗下“约顿气膜”已成为行业内知名品牌，为各行业细分领域提供定制化的大跨度环保空间解决方案。</a:t>
            </a:r>
          </a:p>
          <a:p>
            <a:pPr marL="342900" lvl="0" indent="-342900">
              <a:buFont typeface="Arial" panose="020B0604020202020204" pitchFamily="34" charset="0"/>
              <a:buChar char="•"/>
              <a:tabLst>
                <a:tab pos="457200" algn="l"/>
              </a:tabLst>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目前在中国已经建造了超过</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230</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个气膜。</a:t>
            </a:r>
          </a:p>
          <a:p>
            <a:pPr marL="342900" lvl="0" indent="-342900">
              <a:buFont typeface="Arial" panose="020B0604020202020204" pitchFamily="34" charset="0"/>
              <a:buChar char="•"/>
              <a:tabLst>
                <a:tab pos="457200" algn="l"/>
              </a:tabLst>
            </a:pP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2021</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年，在印尼建立一个单体</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8</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万多平方米的原料库，这也是全球最大的气膜建筑之一。</a:t>
            </a:r>
          </a:p>
        </p:txBody>
      </p:sp>
    </p:spTree>
    <p:extLst>
      <p:ext uri="{BB962C8B-B14F-4D97-AF65-F5344CB8AC3E}">
        <p14:creationId xmlns:p14="http://schemas.microsoft.com/office/powerpoint/2010/main" val="15391221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标题 1">
            <a:extLst>
              <a:ext uri="{FF2B5EF4-FFF2-40B4-BE49-F238E27FC236}">
                <a16:creationId xmlns:a16="http://schemas.microsoft.com/office/drawing/2014/main" id="{B7E3C5CA-74F5-4C2E-B86C-2569240572C0}"/>
              </a:ext>
            </a:extLst>
          </p:cNvPr>
          <p:cNvSpPr>
            <a:spLocks noGrp="1"/>
          </p:cNvSpPr>
          <p:nvPr>
            <p:ph type="title"/>
          </p:nvPr>
        </p:nvSpPr>
        <p:spPr>
          <a:xfrm>
            <a:off x="457200" y="274640"/>
            <a:ext cx="8229600" cy="913031"/>
          </a:xfrm>
        </p:spPr>
        <p:txBody>
          <a:bodyPr>
            <a:normAutofit/>
          </a:bodyPr>
          <a:lstStyle/>
          <a:p>
            <a:pPr algn="just"/>
            <a:r>
              <a:rPr lang="zh-CN" altLang="en-US" sz="3600" dirty="0">
                <a:solidFill>
                  <a:srgbClr val="FF0000"/>
                </a:solidFill>
              </a:rPr>
              <a:t>什么是气膜建筑</a:t>
            </a:r>
          </a:p>
        </p:txBody>
      </p:sp>
      <p:pic>
        <p:nvPicPr>
          <p:cNvPr id="8" name="Picture 4">
            <a:extLst>
              <a:ext uri="{FF2B5EF4-FFF2-40B4-BE49-F238E27FC236}">
                <a16:creationId xmlns:a16="http://schemas.microsoft.com/office/drawing/2014/main" id="{D5639FE0-34F2-455B-991A-3411222264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1291" y="6666"/>
            <a:ext cx="1524000" cy="504825"/>
          </a:xfrm>
          <a:prstGeom prst="rect">
            <a:avLst/>
          </a:prstGeom>
          <a:noFill/>
          <a:extLst>
            <a:ext uri="{909E8E84-426E-40DD-AFC4-6F175D3DCCD1}">
              <a14:hiddenFill xmlns:a14="http://schemas.microsoft.com/office/drawing/2010/main">
                <a:solidFill>
                  <a:srgbClr val="FFFFFF"/>
                </a:solidFill>
              </a14:hiddenFill>
            </a:ext>
          </a:extLst>
        </p:spPr>
      </p:pic>
      <p:sp>
        <p:nvSpPr>
          <p:cNvPr id="14" name="文本框 13">
            <a:extLst>
              <a:ext uri="{FF2B5EF4-FFF2-40B4-BE49-F238E27FC236}">
                <a16:creationId xmlns:a16="http://schemas.microsoft.com/office/drawing/2014/main" id="{14932C72-0CB5-4D76-802E-0E0557226C20}"/>
              </a:ext>
            </a:extLst>
          </p:cNvPr>
          <p:cNvSpPr txBox="1"/>
          <p:nvPr/>
        </p:nvSpPr>
        <p:spPr>
          <a:xfrm>
            <a:off x="5139745" y="905587"/>
            <a:ext cx="3658066" cy="5219955"/>
          </a:xfrm>
          <a:prstGeom prst="rect">
            <a:avLst/>
          </a:prstGeom>
          <a:noFill/>
        </p:spPr>
        <p:txBody>
          <a:bodyPr wrap="square">
            <a:spAutoFit/>
          </a:bodyPr>
          <a:lstStyle/>
          <a:p>
            <a:pPr indent="304800"/>
            <a:r>
              <a:rPr lang="zh-CN" altLang="zh-CN" sz="1400" kern="100" dirty="0">
                <a:effectLst/>
                <a:latin typeface="Times New Roman" panose="02020603050405020304" pitchFamily="18" charset="0"/>
                <a:ea typeface="宋体" panose="02010600030101010101" pitchFamily="2" charset="-122"/>
              </a:rPr>
              <a:t>气膜又称“气承式膜结构”，属于充气膜结构中的一类。气膜是一种可以在最短的时间内建造出来，最节省建筑材料和运营能耗的新型建筑。它采用高性能膜材作为建筑“外壳”，由一套智能化的机电设备向膜体内部送风并形成正压，通过膜内外的气压差将“外壳”支撑起来，形成建筑物主体，室内无需任何框架或梁柱支撑。</a:t>
            </a:r>
          </a:p>
          <a:p>
            <a:pPr indent="304800"/>
            <a:r>
              <a:rPr lang="zh-CN" altLang="zh-CN" sz="1400" kern="100" dirty="0">
                <a:effectLst/>
                <a:latin typeface="Times New Roman" panose="02020603050405020304" pitchFamily="18" charset="0"/>
                <a:ea typeface="宋体" panose="02010600030101010101" pitchFamily="2" charset="-122"/>
              </a:rPr>
              <a:t>气膜建筑技术综合了建筑学、航空力学、新材料、空气净化及循环、节能技术及智能控制等多个学科。具有防风、防雪、防霾、防火、防震、防虫，全健康并用节能环保，还能拆迁实现重复利用的属性，有着广阔的市场前景。</a:t>
            </a:r>
          </a:p>
          <a:p>
            <a:pPr indent="304800"/>
            <a:r>
              <a:rPr lang="zh-CN" altLang="zh-CN" sz="1400" kern="100" dirty="0">
                <a:effectLst/>
                <a:latin typeface="Times New Roman" panose="02020603050405020304" pitchFamily="18" charset="0"/>
                <a:ea typeface="宋体" panose="02010600030101010101" pitchFamily="2" charset="-122"/>
              </a:rPr>
              <a:t>气膜建筑系统可独立存在也可与传统结构进行组合连接。工程建设可分为两部分：气膜部分基础配置包括膜体、锚固系统、压力系统、照明系统、进出门系统、智能管理系统。再根据所应用场景的需求变化加装保温系统、新风系统、空调采暖系统、</a:t>
            </a:r>
            <a:r>
              <a:rPr lang="en-US" altLang="zh-CN" sz="1400" kern="100" dirty="0">
                <a:effectLst/>
                <a:latin typeface="Times New Roman" panose="02020603050405020304" pitchFamily="18" charset="0"/>
                <a:ea typeface="宋体" panose="02010600030101010101" pitchFamily="2" charset="-122"/>
              </a:rPr>
              <a:t>PM2.5</a:t>
            </a:r>
            <a:r>
              <a:rPr lang="zh-CN" altLang="zh-CN" sz="1400" kern="100" dirty="0">
                <a:effectLst/>
                <a:latin typeface="Times New Roman" panose="02020603050405020304" pitchFamily="18" charset="0"/>
                <a:ea typeface="宋体" panose="02010600030101010101" pitchFamily="2" charset="-122"/>
              </a:rPr>
              <a:t>过滤系统、钢缆系统、除尘系统等。第二部分为土建基础，根据项目要求进行圈梁风道设计、地面硬化、墙体及配套用房建设。</a:t>
            </a:r>
          </a:p>
          <a:p>
            <a:pPr marR="0">
              <a:lnSpc>
                <a:spcPts val="1349"/>
              </a:lnSpc>
              <a:spcBef>
                <a:spcPts val="0"/>
              </a:spcBef>
              <a:spcAft>
                <a:spcPts val="0"/>
              </a:spcAft>
            </a:pPr>
            <a:endParaRPr lang="en-US" altLang="zh-CN" sz="1400" dirty="0">
              <a:latin typeface="+mj-lt"/>
              <a:cs typeface="Arial"/>
            </a:endParaRPr>
          </a:p>
        </p:txBody>
      </p:sp>
      <p:pic>
        <p:nvPicPr>
          <p:cNvPr id="20" name="Picture 4">
            <a:extLst>
              <a:ext uri="{FF2B5EF4-FFF2-40B4-BE49-F238E27FC236}">
                <a16:creationId xmlns:a16="http://schemas.microsoft.com/office/drawing/2014/main" id="{BC2E0BD8-0BA4-41E1-8FCF-7B308898C0D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571" y="1266388"/>
            <a:ext cx="4482392" cy="18753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17" name="直接箭头连接符 16">
            <a:extLst>
              <a:ext uri="{FF2B5EF4-FFF2-40B4-BE49-F238E27FC236}">
                <a16:creationId xmlns:a16="http://schemas.microsoft.com/office/drawing/2014/main" id="{4C255568-A572-4991-9BF7-AF90733CB72C}"/>
              </a:ext>
            </a:extLst>
          </p:cNvPr>
          <p:cNvCxnSpPr>
            <a:cxnSpLocks/>
          </p:cNvCxnSpPr>
          <p:nvPr/>
        </p:nvCxnSpPr>
        <p:spPr>
          <a:xfrm>
            <a:off x="1071132" y="2557741"/>
            <a:ext cx="0" cy="69450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3" name="文本框 22">
            <a:extLst>
              <a:ext uri="{FF2B5EF4-FFF2-40B4-BE49-F238E27FC236}">
                <a16:creationId xmlns:a16="http://schemas.microsoft.com/office/drawing/2014/main" id="{B9C85D4F-60E1-43C2-AA41-73F53322EC01}"/>
              </a:ext>
            </a:extLst>
          </p:cNvPr>
          <p:cNvSpPr txBox="1"/>
          <p:nvPr/>
        </p:nvSpPr>
        <p:spPr>
          <a:xfrm>
            <a:off x="449978" y="3204318"/>
            <a:ext cx="1321040" cy="307777"/>
          </a:xfrm>
          <a:prstGeom prst="rect">
            <a:avLst/>
          </a:prstGeom>
          <a:noFill/>
        </p:spPr>
        <p:txBody>
          <a:bodyPr wrap="square" rtlCol="0">
            <a:spAutoFit/>
          </a:bodyPr>
          <a:lstStyle/>
          <a:p>
            <a:r>
              <a:rPr lang="zh-CN" altLang="en-US" sz="1400" dirty="0"/>
              <a:t>机械控制系统</a:t>
            </a:r>
          </a:p>
        </p:txBody>
      </p:sp>
      <p:cxnSp>
        <p:nvCxnSpPr>
          <p:cNvPr id="24" name="直接箭头连接符 23">
            <a:extLst>
              <a:ext uri="{FF2B5EF4-FFF2-40B4-BE49-F238E27FC236}">
                <a16:creationId xmlns:a16="http://schemas.microsoft.com/office/drawing/2014/main" id="{8B85A594-6DA0-4CE3-A7B2-C1408EAEA555}"/>
              </a:ext>
            </a:extLst>
          </p:cNvPr>
          <p:cNvCxnSpPr>
            <a:cxnSpLocks/>
          </p:cNvCxnSpPr>
          <p:nvPr/>
        </p:nvCxnSpPr>
        <p:spPr>
          <a:xfrm>
            <a:off x="2049444" y="2848033"/>
            <a:ext cx="158139" cy="41170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5" name="文本框 24">
            <a:extLst>
              <a:ext uri="{FF2B5EF4-FFF2-40B4-BE49-F238E27FC236}">
                <a16:creationId xmlns:a16="http://schemas.microsoft.com/office/drawing/2014/main" id="{91D1A17F-B01A-4D61-B74B-233FC995966C}"/>
              </a:ext>
            </a:extLst>
          </p:cNvPr>
          <p:cNvSpPr txBox="1"/>
          <p:nvPr/>
        </p:nvSpPr>
        <p:spPr>
          <a:xfrm>
            <a:off x="1676984" y="3188999"/>
            <a:ext cx="1134250" cy="307777"/>
          </a:xfrm>
          <a:prstGeom prst="rect">
            <a:avLst/>
          </a:prstGeom>
          <a:noFill/>
        </p:spPr>
        <p:txBody>
          <a:bodyPr wrap="square" rtlCol="0">
            <a:spAutoFit/>
          </a:bodyPr>
          <a:lstStyle/>
          <a:p>
            <a:r>
              <a:rPr lang="zh-CN" altLang="en-US" sz="1400" dirty="0"/>
              <a:t>互锁卡车门</a:t>
            </a:r>
          </a:p>
        </p:txBody>
      </p:sp>
      <p:cxnSp>
        <p:nvCxnSpPr>
          <p:cNvPr id="27" name="直接箭头连接符 26">
            <a:extLst>
              <a:ext uri="{FF2B5EF4-FFF2-40B4-BE49-F238E27FC236}">
                <a16:creationId xmlns:a16="http://schemas.microsoft.com/office/drawing/2014/main" id="{5896AAE2-E32B-489C-BC19-1C06A3DE89B5}"/>
              </a:ext>
            </a:extLst>
          </p:cNvPr>
          <p:cNvCxnSpPr>
            <a:cxnSpLocks/>
          </p:cNvCxnSpPr>
          <p:nvPr/>
        </p:nvCxnSpPr>
        <p:spPr>
          <a:xfrm>
            <a:off x="3458434" y="2762157"/>
            <a:ext cx="211773" cy="48599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8" name="文本框 27">
            <a:extLst>
              <a:ext uri="{FF2B5EF4-FFF2-40B4-BE49-F238E27FC236}">
                <a16:creationId xmlns:a16="http://schemas.microsoft.com/office/drawing/2014/main" id="{6AA7C5D7-8D12-445F-A9C8-98419D19A0A7}"/>
              </a:ext>
            </a:extLst>
          </p:cNvPr>
          <p:cNvSpPr txBox="1"/>
          <p:nvPr/>
        </p:nvSpPr>
        <p:spPr>
          <a:xfrm>
            <a:off x="3473274" y="3169797"/>
            <a:ext cx="918284" cy="307777"/>
          </a:xfrm>
          <a:prstGeom prst="rect">
            <a:avLst/>
          </a:prstGeom>
          <a:noFill/>
        </p:spPr>
        <p:txBody>
          <a:bodyPr wrap="square" rtlCol="0">
            <a:spAutoFit/>
          </a:bodyPr>
          <a:lstStyle/>
          <a:p>
            <a:r>
              <a:rPr lang="zh-CN" altLang="en-US" sz="1400" dirty="0"/>
              <a:t>应急门</a:t>
            </a:r>
          </a:p>
        </p:txBody>
      </p:sp>
      <p:cxnSp>
        <p:nvCxnSpPr>
          <p:cNvPr id="34" name="直接箭头连接符 33">
            <a:extLst>
              <a:ext uri="{FF2B5EF4-FFF2-40B4-BE49-F238E27FC236}">
                <a16:creationId xmlns:a16="http://schemas.microsoft.com/office/drawing/2014/main" id="{8751DBDC-3E43-484E-B9EE-5FB6D0DC2040}"/>
              </a:ext>
            </a:extLst>
          </p:cNvPr>
          <p:cNvCxnSpPr>
            <a:cxnSpLocks/>
          </p:cNvCxnSpPr>
          <p:nvPr/>
        </p:nvCxnSpPr>
        <p:spPr>
          <a:xfrm flipH="1">
            <a:off x="3842449" y="2360015"/>
            <a:ext cx="658618" cy="88229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8" name="直接箭头连接符 37">
            <a:extLst>
              <a:ext uri="{FF2B5EF4-FFF2-40B4-BE49-F238E27FC236}">
                <a16:creationId xmlns:a16="http://schemas.microsoft.com/office/drawing/2014/main" id="{514CECD8-8BE2-48DA-8258-3DA7DD44B27B}"/>
              </a:ext>
            </a:extLst>
          </p:cNvPr>
          <p:cNvCxnSpPr>
            <a:cxnSpLocks/>
            <a:endCxn id="39" idx="2"/>
          </p:cNvCxnSpPr>
          <p:nvPr/>
        </p:nvCxnSpPr>
        <p:spPr>
          <a:xfrm flipV="1">
            <a:off x="4493539" y="1530825"/>
            <a:ext cx="158599" cy="47055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9" name="文本框 38">
            <a:extLst>
              <a:ext uri="{FF2B5EF4-FFF2-40B4-BE49-F238E27FC236}">
                <a16:creationId xmlns:a16="http://schemas.microsoft.com/office/drawing/2014/main" id="{54056286-4295-463C-B44E-43DFABCE825F}"/>
              </a:ext>
            </a:extLst>
          </p:cNvPr>
          <p:cNvSpPr txBox="1"/>
          <p:nvPr/>
        </p:nvSpPr>
        <p:spPr>
          <a:xfrm>
            <a:off x="4005933" y="1223048"/>
            <a:ext cx="1292410" cy="307777"/>
          </a:xfrm>
          <a:prstGeom prst="rect">
            <a:avLst/>
          </a:prstGeom>
          <a:noFill/>
        </p:spPr>
        <p:txBody>
          <a:bodyPr wrap="square" rtlCol="0">
            <a:spAutoFit/>
          </a:bodyPr>
          <a:lstStyle/>
          <a:p>
            <a:r>
              <a:rPr lang="zh-CN" altLang="en-US" sz="1400" dirty="0">
                <a:latin typeface="+mj-lt"/>
                <a:cs typeface="Arial"/>
              </a:rPr>
              <a:t>膜材</a:t>
            </a:r>
            <a:r>
              <a:rPr lang="en-US" altLang="zh-CN" sz="1400" dirty="0">
                <a:latin typeface="+mj-lt"/>
                <a:cs typeface="Arial"/>
              </a:rPr>
              <a:t> /</a:t>
            </a:r>
            <a:r>
              <a:rPr lang="zh-CN" altLang="en-US" sz="1400" dirty="0">
                <a:latin typeface="+mj-lt"/>
                <a:cs typeface="Arial"/>
              </a:rPr>
              <a:t>外壳</a:t>
            </a:r>
            <a:endParaRPr lang="zh-CN" altLang="en-US" sz="1400" dirty="0"/>
          </a:p>
        </p:txBody>
      </p:sp>
      <p:pic>
        <p:nvPicPr>
          <p:cNvPr id="26" name="内容占位符 6">
            <a:extLst>
              <a:ext uri="{FF2B5EF4-FFF2-40B4-BE49-F238E27FC236}">
                <a16:creationId xmlns:a16="http://schemas.microsoft.com/office/drawing/2014/main" id="{87C4EA8C-81B1-43E6-8347-CBB543A541F9}"/>
              </a:ext>
            </a:extLst>
          </p:cNvPr>
          <p:cNvPicPr>
            <a:picLocks noGrp="1" noChangeAspect="1"/>
          </p:cNvPicPr>
          <p:nvPr>
            <p:ph idx="1"/>
          </p:nvPr>
        </p:nvPicPr>
        <p:blipFill rotWithShape="1">
          <a:blip r:embed="rId4" cstate="print">
            <a:extLst>
              <a:ext uri="{28A0092B-C50C-407E-A947-70E740481C1C}">
                <a14:useLocalDpi xmlns:a14="http://schemas.microsoft.com/office/drawing/2010/main" val="0"/>
              </a:ext>
            </a:extLst>
          </a:blip>
          <a:srcRect t="32905"/>
          <a:stretch/>
        </p:blipFill>
        <p:spPr>
          <a:xfrm>
            <a:off x="396567" y="3913751"/>
            <a:ext cx="4591468" cy="1875389"/>
          </a:xfrm>
          <a:prstGeom prst="rect">
            <a:avLst/>
          </a:prstGeom>
        </p:spPr>
      </p:pic>
    </p:spTree>
    <p:extLst>
      <p:ext uri="{BB962C8B-B14F-4D97-AF65-F5344CB8AC3E}">
        <p14:creationId xmlns:p14="http://schemas.microsoft.com/office/powerpoint/2010/main" val="3370965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标题 1">
            <a:extLst>
              <a:ext uri="{FF2B5EF4-FFF2-40B4-BE49-F238E27FC236}">
                <a16:creationId xmlns:a16="http://schemas.microsoft.com/office/drawing/2014/main" id="{B7E3C5CA-74F5-4C2E-B86C-2569240572C0}"/>
              </a:ext>
            </a:extLst>
          </p:cNvPr>
          <p:cNvSpPr>
            <a:spLocks noGrp="1"/>
          </p:cNvSpPr>
          <p:nvPr>
            <p:ph type="title"/>
          </p:nvPr>
        </p:nvSpPr>
        <p:spPr>
          <a:xfrm>
            <a:off x="332789" y="98388"/>
            <a:ext cx="8229600" cy="913031"/>
          </a:xfrm>
        </p:spPr>
        <p:txBody>
          <a:bodyPr>
            <a:normAutofit/>
          </a:bodyPr>
          <a:lstStyle/>
          <a:p>
            <a:pPr algn="just"/>
            <a:r>
              <a:rPr lang="zh-CN" altLang="en-US" sz="3600" dirty="0">
                <a:solidFill>
                  <a:srgbClr val="FF0000"/>
                </a:solidFill>
              </a:rPr>
              <a:t>气膜解决方案</a:t>
            </a:r>
          </a:p>
        </p:txBody>
      </p:sp>
      <p:pic>
        <p:nvPicPr>
          <p:cNvPr id="8" name="Picture 4">
            <a:extLst>
              <a:ext uri="{FF2B5EF4-FFF2-40B4-BE49-F238E27FC236}">
                <a16:creationId xmlns:a16="http://schemas.microsoft.com/office/drawing/2014/main" id="{D5639FE0-34F2-455B-991A-3411222264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9544" y="3681683"/>
            <a:ext cx="1524000" cy="5048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8" name="Diagram 2">
            <a:extLst>
              <a:ext uri="{FF2B5EF4-FFF2-40B4-BE49-F238E27FC236}">
                <a16:creationId xmlns:a16="http://schemas.microsoft.com/office/drawing/2014/main" id="{81589D69-8DEF-408B-BC45-D07157937968}"/>
              </a:ext>
            </a:extLst>
          </p:cNvPr>
          <p:cNvGraphicFramePr/>
          <p:nvPr>
            <p:extLst>
              <p:ext uri="{D42A27DB-BD31-4B8C-83A1-F6EECF244321}">
                <p14:modId xmlns:p14="http://schemas.microsoft.com/office/powerpoint/2010/main" val="3128387493"/>
              </p:ext>
            </p:extLst>
          </p:nvPr>
        </p:nvGraphicFramePr>
        <p:xfrm>
          <a:off x="2060975" y="1929030"/>
          <a:ext cx="5181143" cy="41906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2" name="图片 8">
            <a:extLst>
              <a:ext uri="{FF2B5EF4-FFF2-40B4-BE49-F238E27FC236}">
                <a16:creationId xmlns:a16="http://schemas.microsoft.com/office/drawing/2014/main" id="{5575AC84-0AAC-49EB-B65A-72F71163B56C}"/>
              </a:ext>
            </a:extLst>
          </p:cNvPr>
          <p:cNvPicPr>
            <a:picLocks noChangeAspect="1" noChangeArrowheads="1"/>
          </p:cNvPicPr>
          <p:nvPr/>
        </p:nvPicPr>
        <p:blipFill>
          <a:blip r:embed="rId8" cstate="print"/>
          <a:srcRect/>
          <a:stretch>
            <a:fillRect/>
          </a:stretch>
        </p:blipFill>
        <p:spPr bwMode="auto">
          <a:xfrm>
            <a:off x="6157314" y="5441735"/>
            <a:ext cx="1822924" cy="1141629"/>
          </a:xfrm>
          <a:prstGeom prst="rect">
            <a:avLst/>
          </a:prstGeom>
          <a:noFill/>
          <a:ln w="9525">
            <a:noFill/>
            <a:miter lim="800000"/>
            <a:headEnd/>
            <a:tailEnd/>
          </a:ln>
        </p:spPr>
      </p:pic>
      <p:pic>
        <p:nvPicPr>
          <p:cNvPr id="29" name="Picture 2" descr="http://mail.yuedundomes.com/temp/mail/X/K/A/andy@yuedundomes.com/inbox/1303892237.19720.6.mxh26.hichina.com/archfab_text_fluoro.jpg">
            <a:extLst>
              <a:ext uri="{FF2B5EF4-FFF2-40B4-BE49-F238E27FC236}">
                <a16:creationId xmlns:a16="http://schemas.microsoft.com/office/drawing/2014/main" id="{C8434F2C-17E8-4B00-A4AD-07788E1B201A}"/>
              </a:ext>
            </a:extLst>
          </p:cNvPr>
          <p:cNvPicPr>
            <a:picLocks noChangeAspect="1" noChangeArrowheads="1"/>
          </p:cNvPicPr>
          <p:nvPr/>
        </p:nvPicPr>
        <p:blipFill>
          <a:blip r:embed="rId9" cstate="print"/>
          <a:srcRect/>
          <a:stretch>
            <a:fillRect/>
          </a:stretch>
        </p:blipFill>
        <p:spPr bwMode="auto">
          <a:xfrm>
            <a:off x="6773838" y="2093078"/>
            <a:ext cx="1585087" cy="1335922"/>
          </a:xfrm>
          <a:prstGeom prst="rect">
            <a:avLst/>
          </a:prstGeom>
          <a:noFill/>
          <a:ln w="9525">
            <a:noFill/>
            <a:miter lim="800000"/>
            <a:headEnd/>
            <a:tailEnd/>
          </a:ln>
        </p:spPr>
      </p:pic>
      <p:pic>
        <p:nvPicPr>
          <p:cNvPr id="30" name="Picture 1">
            <a:extLst>
              <a:ext uri="{FF2B5EF4-FFF2-40B4-BE49-F238E27FC236}">
                <a16:creationId xmlns:a16="http://schemas.microsoft.com/office/drawing/2014/main" id="{8D95D0FD-1F41-49F8-A43E-30BC9B6C834D}"/>
              </a:ext>
            </a:extLst>
          </p:cNvPr>
          <p:cNvPicPr>
            <a:picLocks noChangeAspect="1" noChangeArrowheads="1"/>
          </p:cNvPicPr>
          <p:nvPr/>
        </p:nvPicPr>
        <p:blipFill>
          <a:blip r:embed="rId10" cstate="print"/>
          <a:srcRect/>
          <a:stretch>
            <a:fillRect/>
          </a:stretch>
        </p:blipFill>
        <p:spPr bwMode="auto">
          <a:xfrm>
            <a:off x="1533719" y="5491519"/>
            <a:ext cx="1452968" cy="1052036"/>
          </a:xfrm>
          <a:prstGeom prst="rect">
            <a:avLst/>
          </a:prstGeom>
          <a:noFill/>
          <a:ln w="9525">
            <a:noFill/>
            <a:miter lim="800000"/>
            <a:headEnd/>
            <a:tailEnd/>
          </a:ln>
        </p:spPr>
      </p:pic>
      <p:pic>
        <p:nvPicPr>
          <p:cNvPr id="31" name="图片 30" descr="UP5WVU00~4)SJ7PBB(NINPO">
            <a:extLst>
              <a:ext uri="{FF2B5EF4-FFF2-40B4-BE49-F238E27FC236}">
                <a16:creationId xmlns:a16="http://schemas.microsoft.com/office/drawing/2014/main" id="{752A0C80-81C5-4F76-8199-850769E0114F}"/>
              </a:ext>
            </a:extLst>
          </p:cNvPr>
          <p:cNvPicPr>
            <a:picLocks noChangeAspect="1"/>
          </p:cNvPicPr>
          <p:nvPr/>
        </p:nvPicPr>
        <p:blipFill>
          <a:blip r:embed="rId11" cstate="print"/>
          <a:stretch>
            <a:fillRect/>
          </a:stretch>
        </p:blipFill>
        <p:spPr>
          <a:xfrm>
            <a:off x="495201" y="2118243"/>
            <a:ext cx="1933404" cy="1146074"/>
          </a:xfrm>
          <a:prstGeom prst="rect">
            <a:avLst/>
          </a:prstGeom>
        </p:spPr>
      </p:pic>
      <p:pic>
        <p:nvPicPr>
          <p:cNvPr id="32" name="图片 31" descr="C(DS4]1(NZ]7_5{BQWS987W">
            <a:extLst>
              <a:ext uri="{FF2B5EF4-FFF2-40B4-BE49-F238E27FC236}">
                <a16:creationId xmlns:a16="http://schemas.microsoft.com/office/drawing/2014/main" id="{9533C47D-F556-494E-A33D-8818FB8E99AA}"/>
              </a:ext>
            </a:extLst>
          </p:cNvPr>
          <p:cNvPicPr>
            <a:picLocks noChangeAspect="1"/>
          </p:cNvPicPr>
          <p:nvPr/>
        </p:nvPicPr>
        <p:blipFill>
          <a:blip r:embed="rId12" cstate="print"/>
          <a:stretch>
            <a:fillRect/>
          </a:stretch>
        </p:blipFill>
        <p:spPr>
          <a:xfrm>
            <a:off x="539965" y="3556874"/>
            <a:ext cx="1565772" cy="1384178"/>
          </a:xfrm>
          <a:prstGeom prst="rect">
            <a:avLst/>
          </a:prstGeom>
        </p:spPr>
      </p:pic>
      <p:pic>
        <p:nvPicPr>
          <p:cNvPr id="33" name="图片 32" descr="FF}H4N{BC(FIE)}G{WDPB`I">
            <a:extLst>
              <a:ext uri="{FF2B5EF4-FFF2-40B4-BE49-F238E27FC236}">
                <a16:creationId xmlns:a16="http://schemas.microsoft.com/office/drawing/2014/main" id="{C052D83D-7C09-409C-B17B-C75B64EDDCE3}"/>
              </a:ext>
            </a:extLst>
          </p:cNvPr>
          <p:cNvPicPr>
            <a:picLocks noChangeAspect="1"/>
          </p:cNvPicPr>
          <p:nvPr/>
        </p:nvPicPr>
        <p:blipFill>
          <a:blip r:embed="rId13" cstate="print"/>
          <a:stretch>
            <a:fillRect/>
          </a:stretch>
        </p:blipFill>
        <p:spPr>
          <a:xfrm>
            <a:off x="7242118" y="3748180"/>
            <a:ext cx="1585087" cy="1100325"/>
          </a:xfrm>
          <a:prstGeom prst="rect">
            <a:avLst/>
          </a:prstGeom>
        </p:spPr>
      </p:pic>
      <p:pic>
        <p:nvPicPr>
          <p:cNvPr id="35" name="图片 34" descr="{($OT_$6]S`_Q3IP363ML)F">
            <a:extLst>
              <a:ext uri="{FF2B5EF4-FFF2-40B4-BE49-F238E27FC236}">
                <a16:creationId xmlns:a16="http://schemas.microsoft.com/office/drawing/2014/main" id="{5A7E869A-9B46-41E0-B910-02BF43AF5796}"/>
              </a:ext>
            </a:extLst>
          </p:cNvPr>
          <p:cNvPicPr>
            <a:picLocks noChangeAspect="1"/>
          </p:cNvPicPr>
          <p:nvPr/>
        </p:nvPicPr>
        <p:blipFill>
          <a:blip r:embed="rId14" cstate="print"/>
          <a:stretch>
            <a:fillRect/>
          </a:stretch>
        </p:blipFill>
        <p:spPr>
          <a:xfrm>
            <a:off x="3524482" y="1103139"/>
            <a:ext cx="2095039" cy="782582"/>
          </a:xfrm>
          <a:prstGeom prst="rect">
            <a:avLst/>
          </a:prstGeom>
        </p:spPr>
      </p:pic>
      <p:pic>
        <p:nvPicPr>
          <p:cNvPr id="40" name="Picture 4">
            <a:extLst>
              <a:ext uri="{FF2B5EF4-FFF2-40B4-BE49-F238E27FC236}">
                <a16:creationId xmlns:a16="http://schemas.microsoft.com/office/drawing/2014/main" id="{2C1F8A72-571D-4E4D-8F2D-2D3D84CE8C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1291" y="6666"/>
            <a:ext cx="1524000" cy="504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2643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标题 1">
            <a:extLst>
              <a:ext uri="{FF2B5EF4-FFF2-40B4-BE49-F238E27FC236}">
                <a16:creationId xmlns:a16="http://schemas.microsoft.com/office/drawing/2014/main" id="{B7E3C5CA-74F5-4C2E-B86C-2569240572C0}"/>
              </a:ext>
            </a:extLst>
          </p:cNvPr>
          <p:cNvSpPr>
            <a:spLocks noGrp="1"/>
          </p:cNvSpPr>
          <p:nvPr>
            <p:ph type="title"/>
          </p:nvPr>
        </p:nvSpPr>
        <p:spPr>
          <a:xfrm>
            <a:off x="457200" y="170137"/>
            <a:ext cx="8229600" cy="913031"/>
          </a:xfrm>
        </p:spPr>
        <p:txBody>
          <a:bodyPr>
            <a:normAutofit/>
          </a:bodyPr>
          <a:lstStyle/>
          <a:p>
            <a:pPr algn="just"/>
            <a:r>
              <a:rPr lang="zh-CN" altLang="en-US" sz="3600" dirty="0">
                <a:solidFill>
                  <a:srgbClr val="FF0000"/>
                </a:solidFill>
              </a:rPr>
              <a:t>气膜与传统钢结构的比较</a:t>
            </a:r>
          </a:p>
        </p:txBody>
      </p:sp>
      <p:pic>
        <p:nvPicPr>
          <p:cNvPr id="8" name="Picture 4">
            <a:extLst>
              <a:ext uri="{FF2B5EF4-FFF2-40B4-BE49-F238E27FC236}">
                <a16:creationId xmlns:a16="http://schemas.microsoft.com/office/drawing/2014/main" id="{D5639FE0-34F2-455B-991A-3411222264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1291" y="6666"/>
            <a:ext cx="1524000" cy="5048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表格 2">
            <a:extLst>
              <a:ext uri="{FF2B5EF4-FFF2-40B4-BE49-F238E27FC236}">
                <a16:creationId xmlns:a16="http://schemas.microsoft.com/office/drawing/2014/main" id="{78288A3F-1318-4E90-9EBC-54A7E1EDA349}"/>
              </a:ext>
            </a:extLst>
          </p:cNvPr>
          <p:cNvGraphicFramePr>
            <a:graphicFrameLocks noGrp="1"/>
          </p:cNvGraphicFramePr>
          <p:nvPr>
            <p:extLst>
              <p:ext uri="{D42A27DB-BD31-4B8C-83A1-F6EECF244321}">
                <p14:modId xmlns:p14="http://schemas.microsoft.com/office/powerpoint/2010/main" val="2633167485"/>
              </p:ext>
            </p:extLst>
          </p:nvPr>
        </p:nvGraphicFramePr>
        <p:xfrm>
          <a:off x="380999" y="1246639"/>
          <a:ext cx="8382002" cy="5140416"/>
        </p:xfrm>
        <a:graphic>
          <a:graphicData uri="http://schemas.openxmlformats.org/drawingml/2006/table">
            <a:tbl>
              <a:tblPr firstRow="1" bandRow="1">
                <a:tableStyleId>{5C22544A-7EE6-4342-B048-85BDC9FD1C3A}</a:tableStyleId>
              </a:tblPr>
              <a:tblGrid>
                <a:gridCol w="561705">
                  <a:extLst>
                    <a:ext uri="{9D8B030D-6E8A-4147-A177-3AD203B41FA5}">
                      <a16:colId xmlns:a16="http://schemas.microsoft.com/office/drawing/2014/main" val="1604007856"/>
                    </a:ext>
                  </a:extLst>
                </a:gridCol>
                <a:gridCol w="905691">
                  <a:extLst>
                    <a:ext uri="{9D8B030D-6E8A-4147-A177-3AD203B41FA5}">
                      <a16:colId xmlns:a16="http://schemas.microsoft.com/office/drawing/2014/main" val="3220789618"/>
                    </a:ext>
                  </a:extLst>
                </a:gridCol>
                <a:gridCol w="3242122">
                  <a:extLst>
                    <a:ext uri="{9D8B030D-6E8A-4147-A177-3AD203B41FA5}">
                      <a16:colId xmlns:a16="http://schemas.microsoft.com/office/drawing/2014/main" val="1015863670"/>
                    </a:ext>
                  </a:extLst>
                </a:gridCol>
                <a:gridCol w="3672484">
                  <a:extLst>
                    <a:ext uri="{9D8B030D-6E8A-4147-A177-3AD203B41FA5}">
                      <a16:colId xmlns:a16="http://schemas.microsoft.com/office/drawing/2014/main" val="399742185"/>
                    </a:ext>
                  </a:extLst>
                </a:gridCol>
              </a:tblGrid>
              <a:tr h="311082">
                <a:tc>
                  <a:txBody>
                    <a:bodyPr/>
                    <a:lstStyle/>
                    <a:p>
                      <a:r>
                        <a:rPr lang="zh-CN" altLang="en-US" sz="1200" dirty="0"/>
                        <a:t>序号</a:t>
                      </a:r>
                    </a:p>
                  </a:txBody>
                  <a:tcPr/>
                </a:tc>
                <a:tc>
                  <a:txBody>
                    <a:bodyPr/>
                    <a:lstStyle/>
                    <a:p>
                      <a:r>
                        <a:rPr lang="zh-CN" altLang="en-US" sz="1200" dirty="0"/>
                        <a:t>项目</a:t>
                      </a:r>
                    </a:p>
                  </a:txBody>
                  <a:tcPr/>
                </a:tc>
                <a:tc>
                  <a:txBody>
                    <a:bodyPr/>
                    <a:lstStyle/>
                    <a:p>
                      <a:r>
                        <a:rPr lang="zh-CN" altLang="en-US" sz="1200" dirty="0"/>
                        <a:t>气膜建筑</a:t>
                      </a:r>
                    </a:p>
                  </a:txBody>
                  <a:tcPr/>
                </a:tc>
                <a:tc>
                  <a:txBody>
                    <a:bodyPr/>
                    <a:lstStyle/>
                    <a:p>
                      <a:r>
                        <a:rPr lang="zh-CN" altLang="en-US" sz="1200" dirty="0"/>
                        <a:t>普通钢结构建筑</a:t>
                      </a:r>
                    </a:p>
                  </a:txBody>
                  <a:tcPr/>
                </a:tc>
                <a:extLst>
                  <a:ext uri="{0D108BD9-81ED-4DB2-BD59-A6C34878D82A}">
                    <a16:rowId xmlns:a16="http://schemas.microsoft.com/office/drawing/2014/main" val="3401771014"/>
                  </a:ext>
                </a:extLst>
              </a:tr>
              <a:tr h="311082">
                <a:tc>
                  <a:txBody>
                    <a:bodyPr/>
                    <a:lstStyle/>
                    <a:p>
                      <a:r>
                        <a:rPr lang="en-US" altLang="zh-CN" sz="1200" dirty="0"/>
                        <a:t>1</a:t>
                      </a:r>
                      <a:endParaRPr lang="zh-CN" altLang="en-US" sz="1200" dirty="0"/>
                    </a:p>
                  </a:txBody>
                  <a:tcPr/>
                </a:tc>
                <a:tc>
                  <a:txBody>
                    <a:bodyPr/>
                    <a:lstStyle/>
                    <a:p>
                      <a:r>
                        <a:rPr lang="zh-CN" altLang="en-US" sz="1200" dirty="0"/>
                        <a:t>建设前期</a:t>
                      </a:r>
                    </a:p>
                  </a:txBody>
                  <a:tcPr/>
                </a:tc>
                <a:tc>
                  <a:txBody>
                    <a:bodyPr/>
                    <a:lstStyle/>
                    <a:p>
                      <a:r>
                        <a:rPr lang="zh-CN" altLang="en-US" sz="1200" dirty="0"/>
                        <a:t>不属于建筑，无需报批报建</a:t>
                      </a:r>
                    </a:p>
                  </a:txBody>
                  <a:tcPr/>
                </a:tc>
                <a:tc>
                  <a:txBody>
                    <a:bodyPr/>
                    <a:lstStyle/>
                    <a:p>
                      <a:r>
                        <a:rPr lang="zh-CN" altLang="en-US" sz="1200" dirty="0"/>
                        <a:t>需要报批报建</a:t>
                      </a:r>
                    </a:p>
                  </a:txBody>
                  <a:tcPr/>
                </a:tc>
                <a:extLst>
                  <a:ext uri="{0D108BD9-81ED-4DB2-BD59-A6C34878D82A}">
                    <a16:rowId xmlns:a16="http://schemas.microsoft.com/office/drawing/2014/main" val="1902756814"/>
                  </a:ext>
                </a:extLst>
              </a:tr>
              <a:tr h="311082">
                <a:tc>
                  <a:txBody>
                    <a:bodyPr/>
                    <a:lstStyle/>
                    <a:p>
                      <a:r>
                        <a:rPr lang="en-US" altLang="zh-CN" sz="1200" dirty="0"/>
                        <a:t>2</a:t>
                      </a:r>
                      <a:endParaRPr lang="zh-CN" altLang="en-US" sz="1200" dirty="0"/>
                    </a:p>
                  </a:txBody>
                  <a:tcPr/>
                </a:tc>
                <a:tc>
                  <a:txBody>
                    <a:bodyPr/>
                    <a:lstStyle/>
                    <a:p>
                      <a:r>
                        <a:rPr lang="zh-CN" altLang="en-US" sz="1200" dirty="0"/>
                        <a:t>受力特点</a:t>
                      </a:r>
                    </a:p>
                  </a:txBody>
                  <a:tcPr/>
                </a:tc>
                <a:tc>
                  <a:txBody>
                    <a:bodyPr/>
                    <a:lstStyle/>
                    <a:p>
                      <a:r>
                        <a:rPr lang="zh-CN" altLang="en-US" sz="1200" dirty="0"/>
                        <a:t>通过内外气压差支撑围护体系及配件</a:t>
                      </a:r>
                    </a:p>
                  </a:txBody>
                  <a:tcPr/>
                </a:tc>
                <a:tc>
                  <a:txBody>
                    <a:bodyPr/>
                    <a:lstStyle/>
                    <a:p>
                      <a:r>
                        <a:rPr lang="zh-CN" altLang="en-US" sz="1200" dirty="0"/>
                        <a:t>门式刚架或网架、檩条、压型板协同承受外部载荷</a:t>
                      </a:r>
                    </a:p>
                  </a:txBody>
                  <a:tcPr/>
                </a:tc>
                <a:extLst>
                  <a:ext uri="{0D108BD9-81ED-4DB2-BD59-A6C34878D82A}">
                    <a16:rowId xmlns:a16="http://schemas.microsoft.com/office/drawing/2014/main" val="681365814"/>
                  </a:ext>
                </a:extLst>
              </a:tr>
              <a:tr h="383526">
                <a:tc>
                  <a:txBody>
                    <a:bodyPr/>
                    <a:lstStyle/>
                    <a:p>
                      <a:r>
                        <a:rPr lang="en-US" altLang="zh-CN" sz="1200" dirty="0"/>
                        <a:t>3</a:t>
                      </a:r>
                      <a:endParaRPr lang="zh-CN" altLang="en-US" sz="1200" dirty="0"/>
                    </a:p>
                  </a:txBody>
                  <a:tcPr/>
                </a:tc>
                <a:tc>
                  <a:txBody>
                    <a:bodyPr/>
                    <a:lstStyle/>
                    <a:p>
                      <a:r>
                        <a:rPr lang="zh-CN" altLang="en-US" sz="1200" dirty="0"/>
                        <a:t>屋面结构</a:t>
                      </a:r>
                    </a:p>
                  </a:txBody>
                  <a:tcPr/>
                </a:tc>
                <a:tc>
                  <a:txBody>
                    <a:bodyPr/>
                    <a:lstStyle/>
                    <a:p>
                      <a:r>
                        <a:rPr lang="zh-CN" altLang="en-US" sz="1200" dirty="0"/>
                        <a:t>膜材</a:t>
                      </a:r>
                    </a:p>
                  </a:txBody>
                  <a:tcPr/>
                </a:tc>
                <a:tc>
                  <a:txBody>
                    <a:bodyPr/>
                    <a:lstStyle/>
                    <a:p>
                      <a:r>
                        <a:rPr lang="zh-CN" altLang="en-US" sz="1200" dirty="0"/>
                        <a:t>钢柱或混凝土</a:t>
                      </a:r>
                      <a:r>
                        <a:rPr lang="en-US" altLang="zh-CN" sz="1200" dirty="0"/>
                        <a:t>+</a:t>
                      </a:r>
                      <a:r>
                        <a:rPr lang="zh-CN" altLang="en-US" sz="1200" dirty="0"/>
                        <a:t>钢梁</a:t>
                      </a:r>
                      <a:r>
                        <a:rPr lang="en-US" altLang="zh-CN" sz="1200" dirty="0"/>
                        <a:t>/</a:t>
                      </a:r>
                      <a:r>
                        <a:rPr lang="zh-CN" altLang="en-US" sz="1200" dirty="0"/>
                        <a:t>网架、檩条、屋面外板、保温棉及屋面内板</a:t>
                      </a:r>
                    </a:p>
                  </a:txBody>
                  <a:tcPr/>
                </a:tc>
                <a:extLst>
                  <a:ext uri="{0D108BD9-81ED-4DB2-BD59-A6C34878D82A}">
                    <a16:rowId xmlns:a16="http://schemas.microsoft.com/office/drawing/2014/main" val="2592987211"/>
                  </a:ext>
                </a:extLst>
              </a:tr>
              <a:tr h="311082">
                <a:tc>
                  <a:txBody>
                    <a:bodyPr/>
                    <a:lstStyle/>
                    <a:p>
                      <a:r>
                        <a:rPr lang="en-US" altLang="zh-CN" sz="1200" dirty="0"/>
                        <a:t>4</a:t>
                      </a:r>
                      <a:endParaRPr lang="zh-CN" altLang="en-US" sz="1200" dirty="0"/>
                    </a:p>
                  </a:txBody>
                  <a:tcPr/>
                </a:tc>
                <a:tc>
                  <a:txBody>
                    <a:bodyPr/>
                    <a:lstStyle/>
                    <a:p>
                      <a:r>
                        <a:rPr lang="zh-CN" altLang="en-US" sz="1200" dirty="0"/>
                        <a:t>结构自重</a:t>
                      </a:r>
                    </a:p>
                  </a:txBody>
                  <a:tcPr/>
                </a:tc>
                <a:tc>
                  <a:txBody>
                    <a:bodyPr/>
                    <a:lstStyle/>
                    <a:p>
                      <a:r>
                        <a:rPr lang="en-US" altLang="zh-CN" sz="1200" dirty="0"/>
                        <a:t>1.5-2.0kg/</a:t>
                      </a:r>
                      <a:r>
                        <a:rPr lang="zh-CN" altLang="en-US" sz="1200" dirty="0"/>
                        <a:t>㎡</a:t>
                      </a:r>
                    </a:p>
                  </a:txBody>
                  <a:tcPr/>
                </a:tc>
                <a:tc>
                  <a:txBody>
                    <a:bodyPr/>
                    <a:lstStyle/>
                    <a:p>
                      <a:r>
                        <a:rPr lang="en-US" altLang="zh-CN" sz="1200" dirty="0"/>
                        <a:t>40-100kg/</a:t>
                      </a:r>
                      <a:r>
                        <a:rPr lang="zh-CN" altLang="en-US" sz="1200" dirty="0"/>
                        <a:t>㎡</a:t>
                      </a:r>
                    </a:p>
                  </a:txBody>
                  <a:tcPr/>
                </a:tc>
                <a:extLst>
                  <a:ext uri="{0D108BD9-81ED-4DB2-BD59-A6C34878D82A}">
                    <a16:rowId xmlns:a16="http://schemas.microsoft.com/office/drawing/2014/main" val="4279126533"/>
                  </a:ext>
                </a:extLst>
              </a:tr>
              <a:tr h="383526">
                <a:tc>
                  <a:txBody>
                    <a:bodyPr/>
                    <a:lstStyle/>
                    <a:p>
                      <a:r>
                        <a:rPr lang="en-US" altLang="zh-CN" sz="1200" dirty="0"/>
                        <a:t>5</a:t>
                      </a:r>
                      <a:endParaRPr lang="zh-CN" altLang="en-US" sz="1200" dirty="0"/>
                    </a:p>
                  </a:txBody>
                  <a:tcPr/>
                </a:tc>
                <a:tc>
                  <a:txBody>
                    <a:bodyPr/>
                    <a:lstStyle/>
                    <a:p>
                      <a:r>
                        <a:rPr lang="zh-CN" altLang="en-US" sz="1200" dirty="0"/>
                        <a:t>基础形式</a:t>
                      </a:r>
                    </a:p>
                  </a:txBody>
                  <a:tcPr/>
                </a:tc>
                <a:tc>
                  <a:txBody>
                    <a:bodyPr/>
                    <a:lstStyle/>
                    <a:p>
                      <a:r>
                        <a:rPr lang="zh-CN" altLang="en-US" sz="1200" dirty="0"/>
                        <a:t>基础简单，承受荷载为向上拉力，受力简单</a:t>
                      </a:r>
                    </a:p>
                  </a:txBody>
                  <a:tcPr/>
                </a:tc>
                <a:tc>
                  <a:txBody>
                    <a:bodyPr/>
                    <a:lstStyle/>
                    <a:p>
                      <a:r>
                        <a:rPr lang="zh-CN" altLang="en-US" sz="1200" dirty="0"/>
                        <a:t>柱下独立基础（需打桩或挖地基）、基础梁、承受荷载为拉力、压力及剪力，受力较复杂。</a:t>
                      </a:r>
                    </a:p>
                  </a:txBody>
                  <a:tcPr/>
                </a:tc>
                <a:extLst>
                  <a:ext uri="{0D108BD9-81ED-4DB2-BD59-A6C34878D82A}">
                    <a16:rowId xmlns:a16="http://schemas.microsoft.com/office/drawing/2014/main" val="2855227084"/>
                  </a:ext>
                </a:extLst>
              </a:tr>
              <a:tr h="311082">
                <a:tc>
                  <a:txBody>
                    <a:bodyPr/>
                    <a:lstStyle/>
                    <a:p>
                      <a:r>
                        <a:rPr lang="en-US" altLang="zh-CN" sz="1200" dirty="0"/>
                        <a:t>6</a:t>
                      </a:r>
                      <a:endParaRPr lang="zh-CN" altLang="en-US" sz="1200" dirty="0"/>
                    </a:p>
                  </a:txBody>
                  <a:tcPr/>
                </a:tc>
                <a:tc>
                  <a:txBody>
                    <a:bodyPr/>
                    <a:lstStyle/>
                    <a:p>
                      <a:r>
                        <a:rPr lang="zh-CN" altLang="en-US" sz="1200" dirty="0"/>
                        <a:t>采光</a:t>
                      </a:r>
                      <a:r>
                        <a:rPr lang="en-US" altLang="zh-CN" sz="1200" dirty="0"/>
                        <a:t>/</a:t>
                      </a:r>
                      <a:r>
                        <a:rPr lang="zh-CN" altLang="en-US" sz="1200" dirty="0"/>
                        <a:t>照明</a:t>
                      </a:r>
                    </a:p>
                  </a:txBody>
                  <a:tcPr/>
                </a:tc>
                <a:tc>
                  <a:txBody>
                    <a:bodyPr/>
                    <a:lstStyle/>
                    <a:p>
                      <a:r>
                        <a:rPr lang="zh-CN" altLang="en-US" sz="1200" dirty="0"/>
                        <a:t>特有的反射式照明，视觉舒适，白天无需照明</a:t>
                      </a:r>
                    </a:p>
                  </a:txBody>
                  <a:tcPr/>
                </a:tc>
                <a:tc>
                  <a:txBody>
                    <a:bodyPr/>
                    <a:lstStyle/>
                    <a:p>
                      <a:r>
                        <a:rPr lang="zh-CN" altLang="en-US" sz="1200" dirty="0"/>
                        <a:t>光源光纤直射方式来实现，有眩光。</a:t>
                      </a:r>
                    </a:p>
                  </a:txBody>
                  <a:tcPr/>
                </a:tc>
                <a:extLst>
                  <a:ext uri="{0D108BD9-81ED-4DB2-BD59-A6C34878D82A}">
                    <a16:rowId xmlns:a16="http://schemas.microsoft.com/office/drawing/2014/main" val="2608011087"/>
                  </a:ext>
                </a:extLst>
              </a:tr>
              <a:tr h="536936">
                <a:tc>
                  <a:txBody>
                    <a:bodyPr/>
                    <a:lstStyle/>
                    <a:p>
                      <a:r>
                        <a:rPr lang="en-US" altLang="zh-CN" sz="1200" dirty="0"/>
                        <a:t>7</a:t>
                      </a:r>
                      <a:endParaRPr lang="zh-CN" altLang="en-US" sz="1200" dirty="0"/>
                    </a:p>
                  </a:txBody>
                  <a:tcPr/>
                </a:tc>
                <a:tc>
                  <a:txBody>
                    <a:bodyPr/>
                    <a:lstStyle/>
                    <a:p>
                      <a:r>
                        <a:rPr lang="zh-CN" altLang="en-US" sz="1200" dirty="0"/>
                        <a:t>防腐处理</a:t>
                      </a:r>
                    </a:p>
                  </a:txBody>
                  <a:tcPr/>
                </a:tc>
                <a:tc>
                  <a:txBody>
                    <a:bodyPr/>
                    <a:lstStyle/>
                    <a:p>
                      <a:r>
                        <a:rPr lang="zh-CN" altLang="en-US" sz="1200" dirty="0"/>
                        <a:t>无需任何防腐处理</a:t>
                      </a:r>
                    </a:p>
                  </a:txBody>
                  <a:tcPr/>
                </a:tc>
                <a:tc>
                  <a:txBody>
                    <a:bodyPr/>
                    <a:lstStyle/>
                    <a:p>
                      <a:r>
                        <a:rPr lang="zh-CN" altLang="en-US" sz="1200" dirty="0"/>
                        <a:t>板材：热镀锌、镀铝锌</a:t>
                      </a:r>
                      <a:endParaRPr lang="en-US" altLang="zh-CN" sz="1200" dirty="0"/>
                    </a:p>
                    <a:p>
                      <a:r>
                        <a:rPr lang="zh-CN" altLang="en-US" sz="1200" dirty="0"/>
                        <a:t>结构：</a:t>
                      </a:r>
                      <a:r>
                        <a:rPr lang="en-US" altLang="zh-CN" sz="1200" dirty="0"/>
                        <a:t>2</a:t>
                      </a:r>
                      <a:r>
                        <a:rPr lang="zh-CN" altLang="en-US" sz="1200" dirty="0"/>
                        <a:t>底</a:t>
                      </a:r>
                      <a:r>
                        <a:rPr lang="en-US" altLang="zh-CN" sz="1200" dirty="0"/>
                        <a:t>1</a:t>
                      </a:r>
                      <a:r>
                        <a:rPr lang="zh-CN" altLang="en-US" sz="1200" dirty="0"/>
                        <a:t>面油漆处理，或是镀锌等，或是能使用</a:t>
                      </a:r>
                      <a:r>
                        <a:rPr lang="en-US" altLang="zh-CN" sz="1200" dirty="0"/>
                        <a:t>10</a:t>
                      </a:r>
                      <a:r>
                        <a:rPr lang="zh-CN" altLang="en-US" sz="1200" dirty="0"/>
                        <a:t>年左右的氟碳漆处理</a:t>
                      </a:r>
                    </a:p>
                  </a:txBody>
                  <a:tcPr/>
                </a:tc>
                <a:extLst>
                  <a:ext uri="{0D108BD9-81ED-4DB2-BD59-A6C34878D82A}">
                    <a16:rowId xmlns:a16="http://schemas.microsoft.com/office/drawing/2014/main" val="3837569223"/>
                  </a:ext>
                </a:extLst>
              </a:tr>
              <a:tr h="311082">
                <a:tc>
                  <a:txBody>
                    <a:bodyPr/>
                    <a:lstStyle/>
                    <a:p>
                      <a:r>
                        <a:rPr lang="en-US" altLang="zh-CN" sz="1200" dirty="0"/>
                        <a:t>8</a:t>
                      </a:r>
                      <a:endParaRPr lang="zh-CN" altLang="en-US" sz="1200" dirty="0"/>
                    </a:p>
                  </a:txBody>
                  <a:tcPr/>
                </a:tc>
                <a:tc>
                  <a:txBody>
                    <a:bodyPr/>
                    <a:lstStyle/>
                    <a:p>
                      <a:r>
                        <a:rPr lang="zh-CN" altLang="en-US" sz="1200" dirty="0"/>
                        <a:t>防水</a:t>
                      </a:r>
                    </a:p>
                  </a:txBody>
                  <a:tcPr/>
                </a:tc>
                <a:tc>
                  <a:txBody>
                    <a:bodyPr/>
                    <a:lstStyle/>
                    <a:p>
                      <a:r>
                        <a:rPr lang="zh-CN" altLang="en-US" sz="1200" dirty="0"/>
                        <a:t>高频熔接方式，焊接成为一体，无漏水隐患</a:t>
                      </a:r>
                    </a:p>
                  </a:txBody>
                  <a:tcPr/>
                </a:tc>
                <a:tc>
                  <a:txBody>
                    <a:bodyPr/>
                    <a:lstStyle/>
                    <a:p>
                      <a:r>
                        <a:rPr lang="zh-CN" altLang="en-US" sz="1200" dirty="0"/>
                        <a:t>通常为自攻螺钉连接，漏水隐患多。</a:t>
                      </a:r>
                    </a:p>
                  </a:txBody>
                  <a:tcPr/>
                </a:tc>
                <a:extLst>
                  <a:ext uri="{0D108BD9-81ED-4DB2-BD59-A6C34878D82A}">
                    <a16:rowId xmlns:a16="http://schemas.microsoft.com/office/drawing/2014/main" val="4083236803"/>
                  </a:ext>
                </a:extLst>
              </a:tr>
              <a:tr h="311082">
                <a:tc>
                  <a:txBody>
                    <a:bodyPr/>
                    <a:lstStyle/>
                    <a:p>
                      <a:r>
                        <a:rPr lang="en-US" altLang="zh-CN" sz="1200" dirty="0"/>
                        <a:t>9</a:t>
                      </a:r>
                      <a:endParaRPr lang="zh-CN" altLang="en-US" sz="1200" dirty="0"/>
                    </a:p>
                  </a:txBody>
                  <a:tcPr/>
                </a:tc>
                <a:tc>
                  <a:txBody>
                    <a:bodyPr/>
                    <a:lstStyle/>
                    <a:p>
                      <a:r>
                        <a:rPr lang="zh-CN" altLang="en-US" sz="1200" dirty="0"/>
                        <a:t>环保节能</a:t>
                      </a:r>
                    </a:p>
                  </a:txBody>
                  <a:tcPr/>
                </a:tc>
                <a:tc>
                  <a:txBody>
                    <a:bodyPr/>
                    <a:lstStyle/>
                    <a:p>
                      <a:r>
                        <a:rPr lang="zh-CN" altLang="en-US" sz="1200" dirty="0"/>
                        <a:t>真正全封闭，是环保领域的第三阶段产品。</a:t>
                      </a:r>
                    </a:p>
                  </a:txBody>
                  <a:tcPr/>
                </a:tc>
                <a:tc>
                  <a:txBody>
                    <a:bodyPr/>
                    <a:lstStyle/>
                    <a:p>
                      <a:r>
                        <a:rPr lang="zh-CN" altLang="en-US" sz="1200" dirty="0"/>
                        <a:t>多数为直接排放方式，全封闭后空气流通性差。</a:t>
                      </a:r>
                    </a:p>
                  </a:txBody>
                  <a:tcPr/>
                </a:tc>
                <a:extLst>
                  <a:ext uri="{0D108BD9-81ED-4DB2-BD59-A6C34878D82A}">
                    <a16:rowId xmlns:a16="http://schemas.microsoft.com/office/drawing/2014/main" val="4023903227"/>
                  </a:ext>
                </a:extLst>
              </a:tr>
              <a:tr h="383526">
                <a:tc>
                  <a:txBody>
                    <a:bodyPr/>
                    <a:lstStyle/>
                    <a:p>
                      <a:r>
                        <a:rPr lang="en-US" altLang="zh-CN" sz="1200" dirty="0"/>
                        <a:t>10</a:t>
                      </a:r>
                      <a:endParaRPr lang="zh-CN" altLang="en-US" sz="1200" dirty="0"/>
                    </a:p>
                  </a:txBody>
                  <a:tcPr/>
                </a:tc>
                <a:tc>
                  <a:txBody>
                    <a:bodyPr/>
                    <a:lstStyle/>
                    <a:p>
                      <a:r>
                        <a:rPr lang="zh-CN" altLang="en-US" sz="1200" dirty="0"/>
                        <a:t>质保</a:t>
                      </a:r>
                      <a:r>
                        <a:rPr lang="en-US" altLang="zh-CN" sz="1200" dirty="0"/>
                        <a:t>/</a:t>
                      </a:r>
                      <a:r>
                        <a:rPr lang="zh-CN" altLang="en-US" sz="1200" dirty="0"/>
                        <a:t>使用年限</a:t>
                      </a:r>
                    </a:p>
                  </a:txBody>
                  <a:tcPr/>
                </a:tc>
                <a:tc>
                  <a:txBody>
                    <a:bodyPr/>
                    <a:lstStyle/>
                    <a:p>
                      <a:r>
                        <a:rPr lang="zh-CN" altLang="en-US" sz="1200" dirty="0"/>
                        <a:t>膜材自身保质期</a:t>
                      </a:r>
                      <a:r>
                        <a:rPr lang="en-US" altLang="zh-CN" sz="1200" dirty="0"/>
                        <a:t>10</a:t>
                      </a:r>
                      <a:r>
                        <a:rPr lang="zh-CN" altLang="en-US" sz="1200" dirty="0"/>
                        <a:t>年，实际使用</a:t>
                      </a:r>
                      <a:r>
                        <a:rPr lang="en-US" altLang="zh-CN" sz="1200" dirty="0"/>
                        <a:t>20</a:t>
                      </a:r>
                      <a:r>
                        <a:rPr lang="zh-CN" altLang="en-US" sz="1200" dirty="0"/>
                        <a:t>年以上。北美多个项目已经突破</a:t>
                      </a:r>
                      <a:r>
                        <a:rPr lang="en-US" altLang="zh-CN" sz="1200" dirty="0"/>
                        <a:t>50</a:t>
                      </a:r>
                      <a:r>
                        <a:rPr lang="zh-CN" altLang="en-US" sz="1200" dirty="0"/>
                        <a:t>年。</a:t>
                      </a:r>
                    </a:p>
                  </a:txBody>
                  <a:tcPr/>
                </a:tc>
                <a:tc>
                  <a:txBody>
                    <a:bodyPr/>
                    <a:lstStyle/>
                    <a:p>
                      <a:r>
                        <a:rPr lang="zh-CN" altLang="en-US" sz="1200" dirty="0"/>
                        <a:t>设计寿命</a:t>
                      </a:r>
                      <a:r>
                        <a:rPr lang="en-US" altLang="zh-CN" sz="1200" dirty="0"/>
                        <a:t>30</a:t>
                      </a:r>
                      <a:r>
                        <a:rPr lang="zh-CN" altLang="en-US" sz="1200" dirty="0"/>
                        <a:t>年，需要根据自身情况更换维护结构。板材无质保期，更换需要花费成本。</a:t>
                      </a:r>
                    </a:p>
                  </a:txBody>
                  <a:tcPr/>
                </a:tc>
                <a:extLst>
                  <a:ext uri="{0D108BD9-81ED-4DB2-BD59-A6C34878D82A}">
                    <a16:rowId xmlns:a16="http://schemas.microsoft.com/office/drawing/2014/main" val="321906908"/>
                  </a:ext>
                </a:extLst>
              </a:tr>
              <a:tr h="311082">
                <a:tc>
                  <a:txBody>
                    <a:bodyPr/>
                    <a:lstStyle/>
                    <a:p>
                      <a:r>
                        <a:rPr lang="en-US" altLang="zh-CN" sz="1200" dirty="0"/>
                        <a:t>11</a:t>
                      </a:r>
                      <a:endParaRPr lang="zh-CN" altLang="en-US" sz="1200" dirty="0"/>
                    </a:p>
                  </a:txBody>
                  <a:tcPr/>
                </a:tc>
                <a:tc>
                  <a:txBody>
                    <a:bodyPr/>
                    <a:lstStyle/>
                    <a:p>
                      <a:r>
                        <a:rPr lang="zh-CN" altLang="en-US" sz="1200" dirty="0"/>
                        <a:t>施工安装</a:t>
                      </a:r>
                    </a:p>
                  </a:txBody>
                  <a:tcPr/>
                </a:tc>
                <a:tc>
                  <a:txBody>
                    <a:bodyPr/>
                    <a:lstStyle/>
                    <a:p>
                      <a:r>
                        <a:rPr lang="zh-CN" altLang="en-US" sz="1200" dirty="0"/>
                        <a:t>施工不耽误生产，安装速度快，费用低</a:t>
                      </a:r>
                    </a:p>
                  </a:txBody>
                  <a:tcPr/>
                </a:tc>
                <a:tc>
                  <a:txBody>
                    <a:bodyPr/>
                    <a:lstStyle/>
                    <a:p>
                      <a:r>
                        <a:rPr lang="zh-CN" altLang="en-US" sz="1200" dirty="0"/>
                        <a:t>安装时间为气膜的</a:t>
                      </a:r>
                      <a:r>
                        <a:rPr lang="en-US" altLang="zh-CN" sz="1200" dirty="0"/>
                        <a:t>2-3</a:t>
                      </a:r>
                      <a:r>
                        <a:rPr lang="zh-CN" altLang="en-US" sz="1200" dirty="0"/>
                        <a:t>倍，安装有高空作业</a:t>
                      </a:r>
                    </a:p>
                  </a:txBody>
                  <a:tcPr/>
                </a:tc>
                <a:extLst>
                  <a:ext uri="{0D108BD9-81ED-4DB2-BD59-A6C34878D82A}">
                    <a16:rowId xmlns:a16="http://schemas.microsoft.com/office/drawing/2014/main" val="2018010832"/>
                  </a:ext>
                </a:extLst>
              </a:tr>
              <a:tr h="536936">
                <a:tc>
                  <a:txBody>
                    <a:bodyPr/>
                    <a:lstStyle/>
                    <a:p>
                      <a:r>
                        <a:rPr lang="en-US" altLang="zh-CN" sz="1200" dirty="0"/>
                        <a:t>12</a:t>
                      </a:r>
                      <a:endParaRPr lang="zh-CN" altLang="en-US" sz="1200" dirty="0"/>
                    </a:p>
                  </a:txBody>
                  <a:tcPr/>
                </a:tc>
                <a:tc>
                  <a:txBody>
                    <a:bodyPr/>
                    <a:lstStyle/>
                    <a:p>
                      <a:r>
                        <a:rPr lang="zh-CN" altLang="en-US" sz="1200" dirty="0"/>
                        <a:t>造价成本</a:t>
                      </a:r>
                    </a:p>
                  </a:txBody>
                  <a:tcPr/>
                </a:tc>
                <a:tc>
                  <a:txBody>
                    <a:bodyPr/>
                    <a:lstStyle/>
                    <a:p>
                      <a:r>
                        <a:rPr lang="zh-CN" altLang="en-US" sz="1200" dirty="0"/>
                        <a:t>同等封闭条件，气膜的前期投资为钢结构的</a:t>
                      </a:r>
                      <a:r>
                        <a:rPr lang="en-US" altLang="zh-CN" sz="1200" dirty="0"/>
                        <a:t>2/3</a:t>
                      </a:r>
                      <a:r>
                        <a:rPr lang="zh-CN" altLang="en-US" sz="1200" dirty="0"/>
                        <a:t>，后期运营费用在</a:t>
                      </a:r>
                      <a:r>
                        <a:rPr lang="en-US" altLang="zh-CN" sz="1200" dirty="0"/>
                        <a:t>20</a:t>
                      </a:r>
                      <a:r>
                        <a:rPr lang="zh-CN" altLang="en-US" sz="1200" dirty="0"/>
                        <a:t>年使用范围内低于钢结构总造价。</a:t>
                      </a:r>
                    </a:p>
                  </a:txBody>
                  <a:tcPr/>
                </a:tc>
                <a:tc>
                  <a:txBody>
                    <a:bodyPr/>
                    <a:lstStyle/>
                    <a:p>
                      <a:r>
                        <a:rPr lang="zh-CN" altLang="en-US" sz="1200" dirty="0"/>
                        <a:t>钢结构后期维护费用包括更换材料和防腐处理，人工成本高。</a:t>
                      </a:r>
                    </a:p>
                  </a:txBody>
                  <a:tcPr/>
                </a:tc>
                <a:extLst>
                  <a:ext uri="{0D108BD9-81ED-4DB2-BD59-A6C34878D82A}">
                    <a16:rowId xmlns:a16="http://schemas.microsoft.com/office/drawing/2014/main" val="3004700043"/>
                  </a:ext>
                </a:extLst>
              </a:tr>
            </a:tbl>
          </a:graphicData>
        </a:graphic>
      </p:graphicFrame>
    </p:spTree>
    <p:extLst>
      <p:ext uri="{BB962C8B-B14F-4D97-AF65-F5344CB8AC3E}">
        <p14:creationId xmlns:p14="http://schemas.microsoft.com/office/powerpoint/2010/main" val="3878579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标题 1">
            <a:extLst>
              <a:ext uri="{FF2B5EF4-FFF2-40B4-BE49-F238E27FC236}">
                <a16:creationId xmlns:a16="http://schemas.microsoft.com/office/drawing/2014/main" id="{B7E3C5CA-74F5-4C2E-B86C-2569240572C0}"/>
              </a:ext>
            </a:extLst>
          </p:cNvPr>
          <p:cNvSpPr>
            <a:spLocks noGrp="1"/>
          </p:cNvSpPr>
          <p:nvPr>
            <p:ph type="title"/>
          </p:nvPr>
        </p:nvSpPr>
        <p:spPr>
          <a:xfrm>
            <a:off x="457200" y="274640"/>
            <a:ext cx="8229600" cy="913031"/>
          </a:xfrm>
        </p:spPr>
        <p:txBody>
          <a:bodyPr>
            <a:normAutofit/>
          </a:bodyPr>
          <a:lstStyle/>
          <a:p>
            <a:pPr algn="just"/>
            <a:r>
              <a:rPr lang="zh-CN" altLang="en-US" sz="3600" dirty="0">
                <a:solidFill>
                  <a:srgbClr val="FF0000"/>
                </a:solidFill>
              </a:rPr>
              <a:t>典型应用</a:t>
            </a:r>
            <a:r>
              <a:rPr lang="en-US" altLang="zh-CN" sz="3600" dirty="0">
                <a:solidFill>
                  <a:srgbClr val="FF0000"/>
                </a:solidFill>
              </a:rPr>
              <a:t>– </a:t>
            </a:r>
            <a:r>
              <a:rPr lang="zh-CN" altLang="en-US" sz="3600" dirty="0">
                <a:solidFill>
                  <a:srgbClr val="FF0000"/>
                </a:solidFill>
              </a:rPr>
              <a:t>煤棚</a:t>
            </a:r>
          </a:p>
        </p:txBody>
      </p:sp>
      <p:pic>
        <p:nvPicPr>
          <p:cNvPr id="8" name="Picture 4">
            <a:extLst>
              <a:ext uri="{FF2B5EF4-FFF2-40B4-BE49-F238E27FC236}">
                <a16:creationId xmlns:a16="http://schemas.microsoft.com/office/drawing/2014/main" id="{D5639FE0-34F2-455B-991A-3411222264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1291" y="6666"/>
            <a:ext cx="1524000" cy="504825"/>
          </a:xfrm>
          <a:prstGeom prst="rect">
            <a:avLst/>
          </a:prstGeom>
          <a:noFill/>
          <a:extLst>
            <a:ext uri="{909E8E84-426E-40DD-AFC4-6F175D3DCCD1}">
              <a14:hiddenFill xmlns:a14="http://schemas.microsoft.com/office/drawing/2010/main">
                <a:solidFill>
                  <a:srgbClr val="FFFFFF"/>
                </a:solidFill>
              </a14:hiddenFill>
            </a:ext>
          </a:extLst>
        </p:spPr>
      </p:pic>
      <p:pic>
        <p:nvPicPr>
          <p:cNvPr id="5" name="图片 4" descr="建筑与房屋的城市空拍图&#10;&#10;描述已自动生成">
            <a:extLst>
              <a:ext uri="{FF2B5EF4-FFF2-40B4-BE49-F238E27FC236}">
                <a16:creationId xmlns:a16="http://schemas.microsoft.com/office/drawing/2014/main" id="{2F1A7F93-407F-4E61-B213-654D39538E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275" y="1124717"/>
            <a:ext cx="2674970" cy="1975534"/>
          </a:xfrm>
          <a:prstGeom prst="rect">
            <a:avLst/>
          </a:prstGeom>
        </p:spPr>
      </p:pic>
      <p:pic>
        <p:nvPicPr>
          <p:cNvPr id="11" name="图片 10" descr="火车在轨道上行驶&#10;&#10;描述已自动生成">
            <a:extLst>
              <a:ext uri="{FF2B5EF4-FFF2-40B4-BE49-F238E27FC236}">
                <a16:creationId xmlns:a16="http://schemas.microsoft.com/office/drawing/2014/main" id="{3A040151-8BA7-45F3-8CD2-68A22C7634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3723" y="1124719"/>
            <a:ext cx="2639188" cy="1975533"/>
          </a:xfrm>
          <a:prstGeom prst="rect">
            <a:avLst/>
          </a:prstGeom>
        </p:spPr>
      </p:pic>
      <p:pic>
        <p:nvPicPr>
          <p:cNvPr id="17" name="图片 16" descr="建筑前的广场上&#10;&#10;低可信度描述已自动生成">
            <a:extLst>
              <a:ext uri="{FF2B5EF4-FFF2-40B4-BE49-F238E27FC236}">
                <a16:creationId xmlns:a16="http://schemas.microsoft.com/office/drawing/2014/main" id="{8A12C332-DEC7-40DE-9F7D-204A3F65310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54804" y="1112033"/>
            <a:ext cx="2656135" cy="1988218"/>
          </a:xfrm>
          <a:prstGeom prst="rect">
            <a:avLst/>
          </a:prstGeom>
        </p:spPr>
      </p:pic>
      <p:pic>
        <p:nvPicPr>
          <p:cNvPr id="18" name="图片 17" descr="IMG_4712">
            <a:extLst>
              <a:ext uri="{FF2B5EF4-FFF2-40B4-BE49-F238E27FC236}">
                <a16:creationId xmlns:a16="http://schemas.microsoft.com/office/drawing/2014/main" id="{0380B70B-30B3-4155-94A7-D7B049C02EC6}"/>
              </a:ext>
            </a:extLst>
          </p:cNvPr>
          <p:cNvPicPr>
            <a:picLocks noChangeAspect="1"/>
          </p:cNvPicPr>
          <p:nvPr/>
        </p:nvPicPr>
        <p:blipFill rotWithShape="1">
          <a:blip r:embed="rId6" cstate="print"/>
          <a:srcRect t="19179" b="6975"/>
          <a:stretch/>
        </p:blipFill>
        <p:spPr>
          <a:xfrm>
            <a:off x="343880" y="3210819"/>
            <a:ext cx="3564873" cy="2064589"/>
          </a:xfrm>
          <a:prstGeom prst="rect">
            <a:avLst/>
          </a:prstGeom>
        </p:spPr>
      </p:pic>
      <p:pic>
        <p:nvPicPr>
          <p:cNvPr id="19" name="Picture 2" descr="http://www.yuedundomes.com/uploadfile/2019/0927/20190927014706519.jpg">
            <a:extLst>
              <a:ext uri="{FF2B5EF4-FFF2-40B4-BE49-F238E27FC236}">
                <a16:creationId xmlns:a16="http://schemas.microsoft.com/office/drawing/2014/main" id="{E38938AA-A1D4-48D2-A631-84DF9E657A78}"/>
              </a:ext>
            </a:extLst>
          </p:cNvPr>
          <p:cNvPicPr>
            <a:picLocks noChangeAspect="1" noChangeArrowheads="1"/>
          </p:cNvPicPr>
          <p:nvPr/>
        </p:nvPicPr>
        <p:blipFill>
          <a:blip r:embed="rId7" cstate="print"/>
          <a:srcRect/>
          <a:stretch>
            <a:fillRect/>
          </a:stretch>
        </p:blipFill>
        <p:spPr bwMode="auto">
          <a:xfrm>
            <a:off x="3874864" y="3210816"/>
            <a:ext cx="4778049" cy="2039124"/>
          </a:xfrm>
          <a:prstGeom prst="rect">
            <a:avLst/>
          </a:prstGeom>
          <a:noFill/>
        </p:spPr>
      </p:pic>
      <p:sp>
        <p:nvSpPr>
          <p:cNvPr id="12" name="文本框 11">
            <a:extLst>
              <a:ext uri="{FF2B5EF4-FFF2-40B4-BE49-F238E27FC236}">
                <a16:creationId xmlns:a16="http://schemas.microsoft.com/office/drawing/2014/main" id="{464C19E8-A683-4552-B93C-E7927DE9B7A0}"/>
              </a:ext>
            </a:extLst>
          </p:cNvPr>
          <p:cNvSpPr txBox="1"/>
          <p:nvPr/>
        </p:nvSpPr>
        <p:spPr>
          <a:xfrm>
            <a:off x="356275" y="5580208"/>
            <a:ext cx="8587428" cy="830997"/>
          </a:xfrm>
          <a:prstGeom prst="rect">
            <a:avLst/>
          </a:prstGeom>
          <a:noFill/>
        </p:spPr>
        <p:txBody>
          <a:bodyPr wrap="square">
            <a:spAutoFit/>
          </a:bodyPr>
          <a:lstStyle/>
          <a:p>
            <a:r>
              <a:rPr lang="zh-CN" altLang="zh-CN" sz="1600" kern="100" dirty="0">
                <a:effectLst/>
                <a:latin typeface="Times New Roman" panose="02020603050405020304" pitchFamily="18" charset="0"/>
                <a:ea typeface="宋体" panose="02010600030101010101" pitchFamily="2" charset="-122"/>
              </a:rPr>
              <a:t>在同等地质条件下，气膜煤棚（等工业环保遮盖）在基础上的投资要比钢结构等传统结构节省</a:t>
            </a:r>
            <a:r>
              <a:rPr lang="en-US" altLang="zh-CN" sz="1600" kern="100" dirty="0">
                <a:effectLst/>
                <a:latin typeface="Times New Roman" panose="02020603050405020304" pitchFamily="18" charset="0"/>
                <a:ea typeface="宋体" panose="02010600030101010101" pitchFamily="2" charset="-122"/>
              </a:rPr>
              <a:t>20%~50%</a:t>
            </a:r>
            <a:r>
              <a:rPr lang="zh-CN" altLang="zh-CN" sz="1600" kern="100" dirty="0">
                <a:effectLst/>
                <a:latin typeface="Times New Roman" panose="02020603050405020304" pitchFamily="18" charset="0"/>
                <a:ea typeface="宋体" panose="02010600030101010101" pitchFamily="2" charset="-122"/>
              </a:rPr>
              <a:t>，跨度越大，差别越大；煤棚内部空气易于组织，排风系统可与过滤装置相结合，即可有效降低棚内粉尘，又能避免煤尘对周边环境的污染。</a:t>
            </a:r>
          </a:p>
        </p:txBody>
      </p:sp>
    </p:spTree>
    <p:extLst>
      <p:ext uri="{BB962C8B-B14F-4D97-AF65-F5344CB8AC3E}">
        <p14:creationId xmlns:p14="http://schemas.microsoft.com/office/powerpoint/2010/main" val="3145788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标题 1">
            <a:extLst>
              <a:ext uri="{FF2B5EF4-FFF2-40B4-BE49-F238E27FC236}">
                <a16:creationId xmlns:a16="http://schemas.microsoft.com/office/drawing/2014/main" id="{B7E3C5CA-74F5-4C2E-B86C-2569240572C0}"/>
              </a:ext>
            </a:extLst>
          </p:cNvPr>
          <p:cNvSpPr>
            <a:spLocks noGrp="1"/>
          </p:cNvSpPr>
          <p:nvPr>
            <p:ph type="title"/>
          </p:nvPr>
        </p:nvSpPr>
        <p:spPr>
          <a:xfrm>
            <a:off x="457200" y="274640"/>
            <a:ext cx="8229600" cy="913031"/>
          </a:xfrm>
        </p:spPr>
        <p:txBody>
          <a:bodyPr>
            <a:normAutofit/>
          </a:bodyPr>
          <a:lstStyle/>
          <a:p>
            <a:pPr algn="just"/>
            <a:r>
              <a:rPr lang="zh-CN" altLang="en-US" sz="3600" dirty="0">
                <a:solidFill>
                  <a:srgbClr val="FF0000"/>
                </a:solidFill>
              </a:rPr>
              <a:t>典型应用</a:t>
            </a:r>
            <a:r>
              <a:rPr lang="en-US" altLang="zh-CN" sz="3600" dirty="0">
                <a:solidFill>
                  <a:srgbClr val="FF0000"/>
                </a:solidFill>
              </a:rPr>
              <a:t>– </a:t>
            </a:r>
            <a:r>
              <a:rPr lang="zh-CN" altLang="en-US" sz="3600" dirty="0">
                <a:solidFill>
                  <a:srgbClr val="FF0000"/>
                </a:solidFill>
              </a:rPr>
              <a:t>铝土矿和其它</a:t>
            </a:r>
          </a:p>
        </p:txBody>
      </p:sp>
      <p:pic>
        <p:nvPicPr>
          <p:cNvPr id="8" name="Picture 4">
            <a:extLst>
              <a:ext uri="{FF2B5EF4-FFF2-40B4-BE49-F238E27FC236}">
                <a16:creationId xmlns:a16="http://schemas.microsoft.com/office/drawing/2014/main" id="{D5639FE0-34F2-455B-991A-3411222264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2582" y="-2043"/>
            <a:ext cx="1524000" cy="504825"/>
          </a:xfrm>
          <a:prstGeom prst="rect">
            <a:avLst/>
          </a:prstGeom>
          <a:noFill/>
          <a:extLst>
            <a:ext uri="{909E8E84-426E-40DD-AFC4-6F175D3DCCD1}">
              <a14:hiddenFill xmlns:a14="http://schemas.microsoft.com/office/drawing/2010/main">
                <a:solidFill>
                  <a:srgbClr val="FFFFFF"/>
                </a:solidFill>
              </a14:hiddenFill>
            </a:ext>
          </a:extLst>
        </p:spPr>
      </p:pic>
      <p:sp>
        <p:nvSpPr>
          <p:cNvPr id="20" name="文本框 19">
            <a:extLst>
              <a:ext uri="{FF2B5EF4-FFF2-40B4-BE49-F238E27FC236}">
                <a16:creationId xmlns:a16="http://schemas.microsoft.com/office/drawing/2014/main" id="{E20445BD-718A-4E53-91EE-8DD6AD51CEC2}"/>
              </a:ext>
            </a:extLst>
          </p:cNvPr>
          <p:cNvSpPr txBox="1"/>
          <p:nvPr/>
        </p:nvSpPr>
        <p:spPr>
          <a:xfrm>
            <a:off x="418981" y="5782493"/>
            <a:ext cx="8267821" cy="369332"/>
          </a:xfrm>
          <a:prstGeom prst="rect">
            <a:avLst/>
          </a:prstGeom>
          <a:noFill/>
        </p:spPr>
        <p:txBody>
          <a:bodyPr wrap="square" rtlCol="0">
            <a:spAutoFit/>
          </a:bodyPr>
          <a:lstStyle/>
          <a:p>
            <a:r>
              <a:rPr lang="zh-CN" altLang="en-US" sz="1600" dirty="0"/>
              <a:t>除了铝土矿和煤炭，气膜还可以用来存放固废等任何物料</a:t>
            </a:r>
            <a:r>
              <a:rPr lang="zh-CN" altLang="en-US" dirty="0"/>
              <a:t>。</a:t>
            </a:r>
          </a:p>
        </p:txBody>
      </p:sp>
      <p:pic>
        <p:nvPicPr>
          <p:cNvPr id="3" name="图片 2" descr="建筑的摆设布局&#10;&#10;低可信度描述已自动生成">
            <a:extLst>
              <a:ext uri="{FF2B5EF4-FFF2-40B4-BE49-F238E27FC236}">
                <a16:creationId xmlns:a16="http://schemas.microsoft.com/office/drawing/2014/main" id="{A58AB9C3-6A9B-49F7-A571-616EAF6571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1159" y="1375952"/>
            <a:ext cx="2796421" cy="2095892"/>
          </a:xfrm>
          <a:prstGeom prst="rect">
            <a:avLst/>
          </a:prstGeom>
        </p:spPr>
      </p:pic>
      <p:pic>
        <p:nvPicPr>
          <p:cNvPr id="6" name="图片 5" descr="建筑的摆设布局&#10;&#10;中度可信度描述已自动生成">
            <a:extLst>
              <a:ext uri="{FF2B5EF4-FFF2-40B4-BE49-F238E27FC236}">
                <a16:creationId xmlns:a16="http://schemas.microsoft.com/office/drawing/2014/main" id="{0C906411-0A5A-48F8-A859-D8D647BAA0D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8981" y="1375952"/>
            <a:ext cx="2718635" cy="2075660"/>
          </a:xfrm>
          <a:prstGeom prst="rect">
            <a:avLst/>
          </a:prstGeom>
        </p:spPr>
      </p:pic>
      <p:pic>
        <p:nvPicPr>
          <p:cNvPr id="9" name="图片 8" descr="表格&#10;&#10;描述已自动生成">
            <a:extLst>
              <a:ext uri="{FF2B5EF4-FFF2-40B4-BE49-F238E27FC236}">
                <a16:creationId xmlns:a16="http://schemas.microsoft.com/office/drawing/2014/main" id="{7A3600EB-39A1-4326-BBA8-455A0447376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06390" y="1375952"/>
            <a:ext cx="2794523" cy="2095892"/>
          </a:xfrm>
          <a:prstGeom prst="rect">
            <a:avLst/>
          </a:prstGeom>
        </p:spPr>
      </p:pic>
      <p:sp>
        <p:nvSpPr>
          <p:cNvPr id="21" name="文本框 20">
            <a:extLst>
              <a:ext uri="{FF2B5EF4-FFF2-40B4-BE49-F238E27FC236}">
                <a16:creationId xmlns:a16="http://schemas.microsoft.com/office/drawing/2014/main" id="{28E98836-73C7-4555-B845-A84353A6F547}"/>
              </a:ext>
            </a:extLst>
          </p:cNvPr>
          <p:cNvSpPr txBox="1"/>
          <p:nvPr/>
        </p:nvSpPr>
        <p:spPr>
          <a:xfrm>
            <a:off x="344395" y="1375952"/>
            <a:ext cx="2793220" cy="523220"/>
          </a:xfrm>
          <a:prstGeom prst="rect">
            <a:avLst/>
          </a:prstGeom>
          <a:noFill/>
        </p:spPr>
        <p:txBody>
          <a:bodyPr wrap="square">
            <a:spAutoFit/>
          </a:bodyPr>
          <a:lstStyle/>
          <a:p>
            <a:r>
              <a:rPr lang="zh-CN" altLang="en-US" sz="1400" dirty="0">
                <a:solidFill>
                  <a:srgbClr val="FF0000"/>
                </a:solidFill>
              </a:rPr>
              <a:t>河南三门峡铝土矿料仓</a:t>
            </a:r>
            <a:endParaRPr lang="en-US" altLang="zh-CN" sz="1400" dirty="0">
              <a:solidFill>
                <a:srgbClr val="FF0000"/>
              </a:solidFill>
            </a:endParaRPr>
          </a:p>
          <a:p>
            <a:r>
              <a:rPr lang="zh-CN" altLang="en-US" sz="1400" dirty="0">
                <a:solidFill>
                  <a:srgbClr val="FF0000"/>
                </a:solidFill>
              </a:rPr>
              <a:t>跨度</a:t>
            </a:r>
            <a:r>
              <a:rPr lang="en-US" altLang="zh-CN" sz="1400" dirty="0">
                <a:solidFill>
                  <a:srgbClr val="FF0000"/>
                </a:solidFill>
              </a:rPr>
              <a:t>130m * 225m </a:t>
            </a:r>
            <a:r>
              <a:rPr lang="zh-CN" altLang="en-US" sz="1400" dirty="0">
                <a:solidFill>
                  <a:srgbClr val="FF0000"/>
                </a:solidFill>
              </a:rPr>
              <a:t>长</a:t>
            </a:r>
            <a:r>
              <a:rPr lang="en-US" altLang="zh-CN" sz="1400" dirty="0">
                <a:solidFill>
                  <a:srgbClr val="FF0000"/>
                </a:solidFill>
              </a:rPr>
              <a:t>* 45m </a:t>
            </a:r>
            <a:r>
              <a:rPr lang="zh-CN" altLang="en-US" sz="1400" dirty="0">
                <a:solidFill>
                  <a:srgbClr val="FF0000"/>
                </a:solidFill>
              </a:rPr>
              <a:t>高</a:t>
            </a:r>
          </a:p>
        </p:txBody>
      </p:sp>
      <p:sp>
        <p:nvSpPr>
          <p:cNvPr id="23" name="文本框 22">
            <a:extLst>
              <a:ext uri="{FF2B5EF4-FFF2-40B4-BE49-F238E27FC236}">
                <a16:creationId xmlns:a16="http://schemas.microsoft.com/office/drawing/2014/main" id="{8A08283C-A6B3-42CA-9F12-5803905E5207}"/>
              </a:ext>
            </a:extLst>
          </p:cNvPr>
          <p:cNvSpPr txBox="1"/>
          <p:nvPr/>
        </p:nvSpPr>
        <p:spPr>
          <a:xfrm>
            <a:off x="6604485" y="1375955"/>
            <a:ext cx="2351314" cy="307777"/>
          </a:xfrm>
          <a:prstGeom prst="rect">
            <a:avLst/>
          </a:prstGeom>
          <a:noFill/>
        </p:spPr>
        <p:txBody>
          <a:bodyPr wrap="square">
            <a:spAutoFit/>
          </a:bodyPr>
          <a:lstStyle/>
          <a:p>
            <a:r>
              <a:rPr lang="en-US" altLang="zh-CN" sz="1400" dirty="0">
                <a:solidFill>
                  <a:srgbClr val="FF0000"/>
                </a:solidFill>
              </a:rPr>
              <a:t>PLC </a:t>
            </a:r>
            <a:r>
              <a:rPr lang="zh-CN" altLang="en-US" sz="1400" dirty="0">
                <a:solidFill>
                  <a:srgbClr val="FF0000"/>
                </a:solidFill>
              </a:rPr>
              <a:t>控制系统</a:t>
            </a:r>
            <a:endParaRPr lang="zh-CN" altLang="en-US" sz="1400" dirty="0"/>
          </a:p>
        </p:txBody>
      </p:sp>
      <p:pic>
        <p:nvPicPr>
          <p:cNvPr id="14" name="图片 13" descr="建筑与房屋的城市空拍图&#10;&#10;描述已自动生成">
            <a:extLst>
              <a:ext uri="{FF2B5EF4-FFF2-40B4-BE49-F238E27FC236}">
                <a16:creationId xmlns:a16="http://schemas.microsoft.com/office/drawing/2014/main" id="{66F2C46C-7D16-4841-801E-FA20FADE123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8981" y="3617288"/>
            <a:ext cx="4608163" cy="1966299"/>
          </a:xfrm>
          <a:prstGeom prst="rect">
            <a:avLst/>
          </a:prstGeom>
        </p:spPr>
      </p:pic>
      <p:pic>
        <p:nvPicPr>
          <p:cNvPr id="24" name="图片 23" descr="IMG_4270">
            <a:extLst>
              <a:ext uri="{FF2B5EF4-FFF2-40B4-BE49-F238E27FC236}">
                <a16:creationId xmlns:a16="http://schemas.microsoft.com/office/drawing/2014/main" id="{1D4935BA-E966-45AC-B6A2-7E08D538168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27144" y="3618390"/>
            <a:ext cx="3711879" cy="1956970"/>
          </a:xfrm>
          <a:prstGeom prst="rect">
            <a:avLst/>
          </a:prstGeom>
        </p:spPr>
      </p:pic>
    </p:spTree>
    <p:extLst>
      <p:ext uri="{BB962C8B-B14F-4D97-AF65-F5344CB8AC3E}">
        <p14:creationId xmlns:p14="http://schemas.microsoft.com/office/powerpoint/2010/main" val="2403539155"/>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7118</TotalTime>
  <Words>1020</Words>
  <Application>Microsoft Office PowerPoint</Application>
  <PresentationFormat>全屏显示(4:3)</PresentationFormat>
  <Paragraphs>89</Paragraphs>
  <Slides>7</Slides>
  <Notes>0</Notes>
  <HiddenSlides>0</HiddenSlides>
  <MMClips>0</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7</vt:i4>
      </vt:variant>
    </vt:vector>
  </HeadingPairs>
  <TitlesOfParts>
    <vt:vector size="11" baseType="lpstr">
      <vt:lpstr>Arial</vt:lpstr>
      <vt:lpstr>Calibri</vt:lpstr>
      <vt:lpstr>Times New Roman</vt:lpstr>
      <vt:lpstr>Office-tema</vt:lpstr>
      <vt:lpstr>气膜建筑 – 情况说明</vt:lpstr>
      <vt:lpstr>北京约顿气膜建筑技术股份有限公司</vt:lpstr>
      <vt:lpstr>什么是气膜建筑</vt:lpstr>
      <vt:lpstr>气膜解决方案</vt:lpstr>
      <vt:lpstr>气膜与传统钢结构的比较</vt:lpstr>
      <vt:lpstr>典型应用– 煤棚</vt:lpstr>
      <vt:lpstr>典型应用– 铝土矿和其它</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Bild 1</dc:title>
  <dc:creator>Christian</dc:creator>
  <cp:lastModifiedBy>Chris Li</cp:lastModifiedBy>
  <cp:revision>319</cp:revision>
  <cp:lastPrinted>2019-01-14T08:15:03Z</cp:lastPrinted>
  <dcterms:created xsi:type="dcterms:W3CDTF">2013-07-02T21:10:43Z</dcterms:created>
  <dcterms:modified xsi:type="dcterms:W3CDTF">2021-04-17T12:15:09Z</dcterms:modified>
</cp:coreProperties>
</file>